
<file path=[Content_Types].xml><?xml version="1.0" encoding="utf-8"?>
<Types xmlns="http://schemas.openxmlformats.org/package/2006/content-types">
  <Override PartName="/ppt/slideLayouts/slideLayout8.xml" ContentType="application/vnd.openxmlformats-officedocument.presentationml.slideLayout+xml"/>
  <Override PartName="/ppt/tags/tag13.xml" ContentType="application/vnd.openxmlformats-officedocument.presentationml.tags+xml"/>
  <Override PartName="/ppt/charts/chart6.xml" ContentType="application/vnd.openxmlformats-officedocument.drawingml.chart+xml"/>
  <Override PartName="/ppt/tags/tag20.xml" ContentType="application/vnd.openxmlformats-officedocument.presentationml.tags+xml"/>
  <Override PartName="/ppt/charts/chart13.xml" ContentType="application/vnd.openxmlformats-officedocument.drawingml.chart+xml"/>
  <Override PartName="/ppt/slides/slide2.xml" ContentType="application/vnd.openxmlformats-officedocument.presentationml.slide+xml"/>
  <Override PartName="/docProps/app.xml" ContentType="application/vnd.openxmlformats-officedocument.extended-properties+xml"/>
  <Override PartName="/ppt/charts/chart12.xml" ContentType="application/vnd.openxmlformats-officedocument.drawingml.chart+xml"/>
  <Override PartName="/ppt/tags/tag15.xml" ContentType="application/vnd.openxmlformats-officedocument.presentationml.tags+xml"/>
  <Override PartName="/ppt/tags/tag22.xml" ContentType="application/vnd.openxmlformats-officedocument.presentationml.tags+xml"/>
  <Override PartName="/ppt/charts/chart7.xml" ContentType="application/vnd.openxmlformats-officedocument.drawingml.chart+xml"/>
  <Override PartName="/ppt/slides/slide11.xml" ContentType="application/vnd.openxmlformats-officedocument.presentationml.slide+xml"/>
  <Override PartName="/ppt/slides/slide18.xml" ContentType="application/vnd.openxmlformats-officedocument.presentationml.slide+xml"/>
  <Override PartName="/ppt/charts/chart1.xml" ContentType="application/vnd.openxmlformats-officedocument.drawingml.chart+xml"/>
  <Override PartName="/ppt/drawings/drawing1.xml" ContentType="application/vnd.openxmlformats-officedocument.drawingml.chartshapes+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tags/tag3.xml" ContentType="application/vnd.openxmlformats-officedocument.presentationml.tags+xml"/>
  <Override PartName="/ppt/charts/chart3.xml" ContentType="application/vnd.openxmlformats-officedocument.drawingml.chart+xml"/>
  <Override PartName="/ppt/charts/chart2.xml" ContentType="application/vnd.openxmlformats-officedocument.drawingml.chart+xml"/>
  <Override PartName="/ppt/tags/tag17.xml" ContentType="application/vnd.openxmlformats-officedocument.presentationml.tag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Default Extension="xlsx" ContentType="application/vnd.openxmlformats-officedocument.spreadsheetml.sheet"/>
  <Override PartName="/ppt/charts/chart10.xml" ContentType="application/vnd.openxmlformats-officedocument.drawingml.chart+xml"/>
  <Override PartName="/ppt/tags/tag4.xml" ContentType="application/vnd.openxmlformats-officedocument.presentationml.tags+xml"/>
  <Override PartName="/ppt/tags/tag18.xml" ContentType="application/vnd.openxmlformats-officedocument.presentationml.tags+xml"/>
  <Override PartName="/ppt/tags/tag9.xml" ContentType="application/vnd.openxmlformats-officedocument.presentationml.tags+xml"/>
  <Override PartName="/ppt/slides/slide13.xml" ContentType="application/vnd.openxmlformats-officedocument.presentationml.slide+xml"/>
  <Override PartName="/ppt/slides/slide14.xml" ContentType="application/vnd.openxmlformats-officedocument.presentationml.slide+xml"/>
  <Override PartName="/ppt/tags/tag21.xml" ContentType="application/vnd.openxmlformats-officedocument.presentationml.tags+xml"/>
  <Override PartName="/ppt/slides/slide17.xml" ContentType="application/vnd.openxmlformats-officedocument.presentationml.slide+xml"/>
  <Override PartName="/ppt/tags/tag12.xml" ContentType="application/vnd.openxmlformats-officedocument.presentationml.tags+xml"/>
  <Override PartName="/ppt/charts/chart9.xml" ContentType="application/vnd.openxmlformats-officedocument.drawingml.chart+xml"/>
  <Override PartName="/ppt/slideLayouts/slideLayout4.xml" ContentType="application/vnd.openxmlformats-officedocument.presentationml.slideLayout+xml"/>
  <Override PartName="/ppt/charts/chart11.xml" ContentType="application/vnd.openxmlformats-officedocument.drawingml.char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tags/tag10.xml" ContentType="application/vnd.openxmlformats-officedocument.presentationml.tags+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charts/chart4.xml" ContentType="application/vnd.openxmlformats-officedocument.drawingml.chart+xml"/>
  <Override PartName="/ppt/presProps.xml" ContentType="application/vnd.openxmlformats-officedocument.presentationml.presProps+xml"/>
  <Default Extension="jpeg" ContentType="image/jpeg"/>
  <Override PartName="/ppt/tags/tag14.xml" ContentType="application/vnd.openxmlformats-officedocument.presentationml.tags+xml"/>
  <Override PartName="/ppt/slides/slide3.xml" ContentType="application/vnd.openxmlformats-officedocument.presentationml.slide+xml"/>
  <Override PartName="/ppt/slides/slide4.xml" ContentType="application/vnd.openxmlformats-officedocument.presentationml.slide+xml"/>
  <Override PartName="/ppt/tags/tag7.xml" ContentType="application/vnd.openxmlformats-officedocument.presentationml.tags+xml"/>
  <Override PartName="/ppt/tags/tag5.xml" ContentType="application/vnd.openxmlformats-officedocument.presentationml.tags+xml"/>
  <Override PartName="/ppt/slideLayouts/slideLayout11.xml" ContentType="application/vnd.openxmlformats-officedocument.presentationml.slideLayout+xml"/>
  <Override PartName="/ppt/charts/chart5.xml" ContentType="application/vnd.openxmlformats-officedocument.drawingml.chart+xml"/>
  <Override PartName="/docProps/core.xml" ContentType="application/vnd.openxmlformats-package.core-properties+xml"/>
  <Override PartName="/ppt/tags/tag16.xml" ContentType="application/vnd.openxmlformats-officedocument.presentationml.tags+xml"/>
  <Override PartName="/ppt/tags/tag19.xml" ContentType="application/vnd.openxmlformats-officedocument.presentationml.tags+xml"/>
  <Override PartName="/ppt/slides/slide8.xml" ContentType="application/vnd.openxmlformats-officedocument.presentationml.slide+xml"/>
  <Override PartName="/ppt/charts/chart8.xml" ContentType="application/vnd.openxmlformats-officedocument.drawingml.chart+xml"/>
  <Override PartName="/ppt/slides/slide15.xml" ContentType="application/vnd.openxmlformats-officedocument.presentationml.slide+xml"/>
  <Default Extension="bin" ContentType="application/vnd.openxmlformats-officedocument.presentationml.printerSettings"/>
  <Override PartName="/ppt/charts/chart14.xml" ContentType="application/vnd.openxmlformats-officedocument.drawingml.chart+xml"/>
  <Override PartName="/ppt/tags/tag8.xml" ContentType="application/vnd.openxmlformats-officedocument.presentationml.tags+xml"/>
  <Override PartName="/ppt/slides/slide9.xml" ContentType="application/vnd.openxmlformats-officedocument.presentationml.slide+xml"/>
  <Default Extension="rels" ContentType="application/vnd.openxmlformats-package.relationships+xml"/>
  <Override PartName="/ppt/tags/tag1.xml" ContentType="application/vnd.openxmlformats-officedocument.presentationml.tags+xml"/>
  <Override PartName="/ppt/slides/slide6.xml" ContentType="application/vnd.openxmlformats-officedocument.presentationml.slide+xml"/>
  <Override PartName="/ppt/slides/slide16.xml" ContentType="application/vnd.openxmlformats-officedocument.presentationml.slide+xml"/>
  <Override PartName="/ppt/tags/tag6.xml" ContentType="application/vnd.openxmlformats-officedocument.presentationml.tags+xml"/>
  <Override PartName="/ppt/slideLayouts/slideLayout12.xml" ContentType="application/vnd.openxmlformats-officedocument.presentationml.slideLayout+xml"/>
  <Override PartName="/ppt/slides/slide12.xml" ContentType="application/vnd.openxmlformats-officedocument.presentationml.slide+xml"/>
  <Override PartName="/ppt/tags/tag11.xml" ContentType="application/vnd.openxmlformats-officedocument.presentationml.tags+xml"/>
  <Override PartName="/ppt/tags/tag2.xml" ContentType="application/vnd.openxmlformats-officedocument.presentationml.tag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9" r:id="rId1"/>
  </p:sldMasterIdLst>
  <p:sldIdLst>
    <p:sldId id="294" r:id="rId2"/>
    <p:sldId id="290" r:id="rId3"/>
    <p:sldId id="277" r:id="rId4"/>
    <p:sldId id="278" r:id="rId5"/>
    <p:sldId id="279" r:id="rId6"/>
    <p:sldId id="280" r:id="rId7"/>
    <p:sldId id="281" r:id="rId8"/>
    <p:sldId id="282" r:id="rId9"/>
    <p:sldId id="291" r:id="rId10"/>
    <p:sldId id="283" r:id="rId11"/>
    <p:sldId id="284" r:id="rId12"/>
    <p:sldId id="285" r:id="rId13"/>
    <p:sldId id="286" r:id="rId14"/>
    <p:sldId id="289" r:id="rId15"/>
    <p:sldId id="287" r:id="rId16"/>
    <p:sldId id="288" r:id="rId17"/>
    <p:sldId id="292" r:id="rId18"/>
    <p:sldId id="29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11" charset="0"/>
        <a:ea typeface="+mn-ea"/>
        <a:cs typeface="+mn-cs"/>
      </a:defRPr>
    </a:lvl1pPr>
    <a:lvl2pPr marL="457200" algn="l" rtl="0" fontAlgn="base">
      <a:spcBef>
        <a:spcPct val="0"/>
      </a:spcBef>
      <a:spcAft>
        <a:spcPct val="0"/>
      </a:spcAft>
      <a:defRPr kern="1200">
        <a:solidFill>
          <a:schemeClr val="tx1"/>
        </a:solidFill>
        <a:latin typeface="Arial" pitchFamily="-111" charset="0"/>
        <a:ea typeface="+mn-ea"/>
        <a:cs typeface="+mn-cs"/>
      </a:defRPr>
    </a:lvl2pPr>
    <a:lvl3pPr marL="914400" algn="l" rtl="0" fontAlgn="base">
      <a:spcBef>
        <a:spcPct val="0"/>
      </a:spcBef>
      <a:spcAft>
        <a:spcPct val="0"/>
      </a:spcAft>
      <a:defRPr kern="1200">
        <a:solidFill>
          <a:schemeClr val="tx1"/>
        </a:solidFill>
        <a:latin typeface="Arial" pitchFamily="-111" charset="0"/>
        <a:ea typeface="+mn-ea"/>
        <a:cs typeface="+mn-cs"/>
      </a:defRPr>
    </a:lvl3pPr>
    <a:lvl4pPr marL="1371600" algn="l" rtl="0" fontAlgn="base">
      <a:spcBef>
        <a:spcPct val="0"/>
      </a:spcBef>
      <a:spcAft>
        <a:spcPct val="0"/>
      </a:spcAft>
      <a:defRPr kern="1200">
        <a:solidFill>
          <a:schemeClr val="tx1"/>
        </a:solidFill>
        <a:latin typeface="Arial" pitchFamily="-111" charset="0"/>
        <a:ea typeface="+mn-ea"/>
        <a:cs typeface="+mn-cs"/>
      </a:defRPr>
    </a:lvl4pPr>
    <a:lvl5pPr marL="1828800" algn="l" rtl="0" fontAlgn="base">
      <a:spcBef>
        <a:spcPct val="0"/>
      </a:spcBef>
      <a:spcAft>
        <a:spcPct val="0"/>
      </a:spcAft>
      <a:defRPr kern="1200">
        <a:solidFill>
          <a:schemeClr val="tx1"/>
        </a:solidFill>
        <a:latin typeface="Arial" pitchFamily="-111" charset="0"/>
        <a:ea typeface="+mn-ea"/>
        <a:cs typeface="+mn-cs"/>
      </a:defRPr>
    </a:lvl5pPr>
    <a:lvl6pPr marL="2286000" algn="l" defTabSz="457200" rtl="0" eaLnBrk="1" latinLnBrk="0" hangingPunct="1">
      <a:defRPr kern="1200">
        <a:solidFill>
          <a:schemeClr val="tx1"/>
        </a:solidFill>
        <a:latin typeface="Arial" pitchFamily="-111" charset="0"/>
        <a:ea typeface="+mn-ea"/>
        <a:cs typeface="+mn-cs"/>
      </a:defRPr>
    </a:lvl6pPr>
    <a:lvl7pPr marL="2743200" algn="l" defTabSz="457200" rtl="0" eaLnBrk="1" latinLnBrk="0" hangingPunct="1">
      <a:defRPr kern="1200">
        <a:solidFill>
          <a:schemeClr val="tx1"/>
        </a:solidFill>
        <a:latin typeface="Arial" pitchFamily="-111" charset="0"/>
        <a:ea typeface="+mn-ea"/>
        <a:cs typeface="+mn-cs"/>
      </a:defRPr>
    </a:lvl7pPr>
    <a:lvl8pPr marL="3200400" algn="l" defTabSz="457200" rtl="0" eaLnBrk="1" latinLnBrk="0" hangingPunct="1">
      <a:defRPr kern="1200">
        <a:solidFill>
          <a:schemeClr val="tx1"/>
        </a:solidFill>
        <a:latin typeface="Arial" pitchFamily="-111" charset="0"/>
        <a:ea typeface="+mn-ea"/>
        <a:cs typeface="+mn-cs"/>
      </a:defRPr>
    </a:lvl8pPr>
    <a:lvl9pPr marL="3657600" algn="l" defTabSz="457200" rtl="0" eaLnBrk="1" latinLnBrk="0" hangingPunct="1">
      <a:defRPr kern="1200">
        <a:solidFill>
          <a:schemeClr val="tx1"/>
        </a:solidFill>
        <a:latin typeface="Arial" pitchFamily="-11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37D600"/>
    <a:srgbClr val="F8777B"/>
    <a:srgbClr val="C70000"/>
    <a:srgbClr val="C54D4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vertBarState="maximized">
    <p:restoredLeft sz="31981" autoAdjust="0"/>
    <p:restoredTop sz="94660"/>
  </p:normalViewPr>
  <p:slideViewPr>
    <p:cSldViewPr>
      <p:cViewPr varScale="1">
        <p:scale>
          <a:sx n="83" d="100"/>
          <a:sy n="83" d="100"/>
        </p:scale>
        <p:origin x="-2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interSettings" Target="printerSettings/printerSettings1.bin"/><Relationship Id="rId4" Type="http://schemas.openxmlformats.org/officeDocument/2006/relationships/slide" Target="slides/slide3.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24" Type="http://schemas.openxmlformats.org/officeDocument/2006/relationships/tableStyles" Target="tableStyles.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slide" Target="slides/slide18.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slide" Target="slides/slide1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Sheet14.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a:solidFill>
                  <a:schemeClr val="bg2">
                    <a:lumMod val="50000"/>
                  </a:schemeClr>
                </a:solidFill>
              </a:defRPr>
            </a:pPr>
            <a:r>
              <a:rPr lang="en-US">
                <a:solidFill>
                  <a:schemeClr val="bg2">
                    <a:lumMod val="50000"/>
                  </a:schemeClr>
                </a:solidFill>
              </a:rPr>
              <a:t>(Number of People)</a:t>
            </a:r>
          </a:p>
        </c:rich>
      </c:tx>
      <c:layout/>
    </c:title>
    <c:plotArea>
      <c:layout>
        <c:manualLayout>
          <c:layoutTarget val="inner"/>
          <c:xMode val="edge"/>
          <c:yMode val="edge"/>
          <c:x val="0.0165165165165165"/>
          <c:y val="0.132156669754516"/>
          <c:w val="0.966966966966967"/>
          <c:h val="0.671816427358345"/>
        </c:manualLayout>
      </c:layout>
      <c:barChart>
        <c:barDir val="col"/>
        <c:grouping val="clustered"/>
        <c:ser>
          <c:idx val="0"/>
          <c:order val="0"/>
          <c:tx>
            <c:strRef>
              <c:f>Sheet1!$B$1</c:f>
              <c:strCache>
                <c:ptCount val="1"/>
                <c:pt idx="0">
                  <c:v>Apache Junction</c:v>
                </c:pt>
              </c:strCache>
            </c:strRef>
          </c:tx>
          <c:dLbls>
            <c:dLbl>
              <c:idx val="0"/>
              <c:layout/>
              <c:showVal val="1"/>
            </c:dLbl>
            <c:dLbl>
              <c:idx val="1"/>
              <c:layout/>
              <c:showVal val="1"/>
            </c:dLbl>
            <c:dLbl>
              <c:idx val="2"/>
              <c:layout/>
              <c:showVal val="1"/>
            </c:dLbl>
            <c:dLbl>
              <c:idx val="3"/>
              <c:layout/>
              <c:showVal val="1"/>
            </c:dLbl>
            <c:delete val="1"/>
          </c:dLbls>
          <c:cat>
            <c:strRef>
              <c:f>Sheet1!$A$2:$A$5</c:f>
              <c:strCache>
                <c:ptCount val="4"/>
                <c:pt idx="0">
                  <c:v>Pinal</c:v>
                </c:pt>
                <c:pt idx="1">
                  <c:v>Maricopa</c:v>
                </c:pt>
                <c:pt idx="2">
                  <c:v>Pima</c:v>
                </c:pt>
                <c:pt idx="3">
                  <c:v>Other</c:v>
                </c:pt>
              </c:strCache>
            </c:strRef>
          </c:cat>
          <c:val>
            <c:numRef>
              <c:f>Sheet1!$B$2:$B$5</c:f>
              <c:numCache>
                <c:formatCode>General</c:formatCode>
                <c:ptCount val="4"/>
                <c:pt idx="0">
                  <c:v>128.0</c:v>
                </c:pt>
                <c:pt idx="1">
                  <c:v>107.0</c:v>
                </c:pt>
                <c:pt idx="2">
                  <c:v>0.0</c:v>
                </c:pt>
                <c:pt idx="3">
                  <c:v>3.0</c:v>
                </c:pt>
              </c:numCache>
            </c:numRef>
          </c:val>
        </c:ser>
        <c:ser>
          <c:idx val="1"/>
          <c:order val="1"/>
          <c:tx>
            <c:strRef>
              <c:f>Sheet1!$C$1</c:f>
              <c:strCache>
                <c:ptCount val="1"/>
                <c:pt idx="0">
                  <c:v>Florence</c:v>
                </c:pt>
              </c:strCache>
            </c:strRef>
          </c:tx>
          <c:dLbls>
            <c:dLbl>
              <c:idx val="0"/>
              <c:layout/>
              <c:showVal val="1"/>
            </c:dLbl>
            <c:dLbl>
              <c:idx val="1"/>
              <c:layout/>
              <c:showVal val="1"/>
            </c:dLbl>
            <c:dLbl>
              <c:idx val="2"/>
              <c:layout/>
              <c:showVal val="1"/>
            </c:dLbl>
            <c:dLbl>
              <c:idx val="3"/>
              <c:layout/>
              <c:showVal val="1"/>
            </c:dLbl>
            <c:delete val="1"/>
          </c:dLbls>
          <c:cat>
            <c:strRef>
              <c:f>Sheet1!$A$2:$A$5</c:f>
              <c:strCache>
                <c:ptCount val="4"/>
                <c:pt idx="0">
                  <c:v>Pinal</c:v>
                </c:pt>
                <c:pt idx="1">
                  <c:v>Maricopa</c:v>
                </c:pt>
                <c:pt idx="2">
                  <c:v>Pima</c:v>
                </c:pt>
                <c:pt idx="3">
                  <c:v>Other</c:v>
                </c:pt>
              </c:strCache>
            </c:strRef>
          </c:cat>
          <c:val>
            <c:numRef>
              <c:f>Sheet1!$C$2:$C$5</c:f>
              <c:numCache>
                <c:formatCode>General</c:formatCode>
                <c:ptCount val="4"/>
                <c:pt idx="0">
                  <c:v>45.0</c:v>
                </c:pt>
                <c:pt idx="1">
                  <c:v>23.0</c:v>
                </c:pt>
                <c:pt idx="2">
                  <c:v>5.0</c:v>
                </c:pt>
                <c:pt idx="3">
                  <c:v>1.0</c:v>
                </c:pt>
              </c:numCache>
            </c:numRef>
          </c:val>
        </c:ser>
        <c:axId val="673804296"/>
        <c:axId val="668431304"/>
      </c:barChart>
      <c:catAx>
        <c:axId val="673804296"/>
        <c:scaling>
          <c:orientation val="minMax"/>
        </c:scaling>
        <c:axPos val="b"/>
        <c:tickLblPos val="nextTo"/>
        <c:crossAx val="668431304"/>
        <c:crosses val="autoZero"/>
        <c:auto val="1"/>
        <c:lblAlgn val="ctr"/>
        <c:lblOffset val="100"/>
      </c:catAx>
      <c:valAx>
        <c:axId val="668431304"/>
        <c:scaling>
          <c:orientation val="minMax"/>
        </c:scaling>
        <c:delete val="1"/>
        <c:axPos val="l"/>
        <c:numFmt formatCode="General" sourceLinked="1"/>
        <c:tickLblPos val="nextTo"/>
        <c:crossAx val="673804296"/>
        <c:crosses val="autoZero"/>
        <c:crossBetween val="between"/>
      </c:valAx>
    </c:plotArea>
    <c:legend>
      <c:legendPos val="b"/>
      <c:layout/>
    </c:legend>
    <c:plotVisOnly val="1"/>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manualLayout>
          <c:layoutTarget val="inner"/>
          <c:xMode val="edge"/>
          <c:yMode val="edge"/>
          <c:x val="0.0300546448087432"/>
          <c:y val="0.0"/>
          <c:w val="0.887978142076503"/>
          <c:h val="0.945520260309927"/>
        </c:manualLayout>
      </c:layout>
      <c:barChart>
        <c:barDir val="bar"/>
        <c:grouping val="clustered"/>
        <c:ser>
          <c:idx val="0"/>
          <c:order val="0"/>
          <c:tx>
            <c:strRef>
              <c:f>Sheet1!$B$1</c:f>
              <c:strCache>
                <c:ptCount val="1"/>
                <c:pt idx="0">
                  <c:v>Apache Junction</c:v>
                </c:pt>
              </c:strCache>
            </c:strRef>
          </c:tx>
          <c:dLbls>
            <c:dLbl>
              <c:idx val="0"/>
              <c:layout/>
              <c:showVal val="1"/>
            </c:dLbl>
            <c:dLbl>
              <c:idx val="1"/>
              <c:layout/>
              <c:showVal val="1"/>
            </c:dLbl>
            <c:dLbl>
              <c:idx val="2"/>
              <c:layout/>
              <c:showVal val="1"/>
            </c:dLbl>
            <c:dLbl>
              <c:idx val="3"/>
              <c:layout/>
              <c:showVal val="1"/>
            </c:dLbl>
            <c:delete val="1"/>
          </c:dLbls>
          <c:cat>
            <c:numRef>
              <c:f>Sheet1!$A$2:$A$5</c:f>
              <c:numCache>
                <c:formatCode>General</c:formatCode>
                <c:ptCount val="4"/>
                <c:pt idx="0">
                  <c:v>3.0</c:v>
                </c:pt>
                <c:pt idx="1">
                  <c:v>1.0</c:v>
                </c:pt>
                <c:pt idx="2">
                  <c:v>4.0</c:v>
                </c:pt>
                <c:pt idx="3">
                  <c:v>2.0</c:v>
                </c:pt>
              </c:numCache>
            </c:numRef>
          </c:cat>
          <c:val>
            <c:numRef>
              <c:f>Sheet1!$B$2:$B$5</c:f>
              <c:numCache>
                <c:formatCode>0%</c:formatCode>
                <c:ptCount val="4"/>
                <c:pt idx="0">
                  <c:v>0.13</c:v>
                </c:pt>
                <c:pt idx="1">
                  <c:v>0.2</c:v>
                </c:pt>
                <c:pt idx="2">
                  <c:v>0.26</c:v>
                </c:pt>
                <c:pt idx="3">
                  <c:v>0.41</c:v>
                </c:pt>
              </c:numCache>
            </c:numRef>
          </c:val>
        </c:ser>
        <c:ser>
          <c:idx val="1"/>
          <c:order val="1"/>
          <c:tx>
            <c:strRef>
              <c:f>Sheet1!$C$1</c:f>
              <c:strCache>
                <c:ptCount val="1"/>
                <c:pt idx="0">
                  <c:v>Florence</c:v>
                </c:pt>
              </c:strCache>
            </c:strRef>
          </c:tx>
          <c:dLbls>
            <c:dLbl>
              <c:idx val="0"/>
              <c:layout/>
              <c:showVal val="1"/>
            </c:dLbl>
            <c:dLbl>
              <c:idx val="1"/>
              <c:layout/>
              <c:showVal val="1"/>
            </c:dLbl>
            <c:dLbl>
              <c:idx val="2"/>
              <c:layout/>
              <c:showVal val="1"/>
            </c:dLbl>
            <c:dLbl>
              <c:idx val="3"/>
              <c:layout/>
              <c:showVal val="1"/>
            </c:dLbl>
            <c:delete val="1"/>
          </c:dLbls>
          <c:cat>
            <c:numRef>
              <c:f>Sheet1!$A$2:$A$5</c:f>
              <c:numCache>
                <c:formatCode>General</c:formatCode>
                <c:ptCount val="4"/>
                <c:pt idx="0">
                  <c:v>3.0</c:v>
                </c:pt>
                <c:pt idx="1">
                  <c:v>1.0</c:v>
                </c:pt>
                <c:pt idx="2">
                  <c:v>4.0</c:v>
                </c:pt>
                <c:pt idx="3">
                  <c:v>2.0</c:v>
                </c:pt>
              </c:numCache>
            </c:numRef>
          </c:cat>
          <c:val>
            <c:numRef>
              <c:f>Sheet1!$C$2:$C$5</c:f>
              <c:numCache>
                <c:formatCode>0%</c:formatCode>
                <c:ptCount val="4"/>
                <c:pt idx="0">
                  <c:v>0.16</c:v>
                </c:pt>
                <c:pt idx="1">
                  <c:v>0.24</c:v>
                </c:pt>
                <c:pt idx="2">
                  <c:v>0.15</c:v>
                </c:pt>
                <c:pt idx="3">
                  <c:v>0.45</c:v>
                </c:pt>
              </c:numCache>
            </c:numRef>
          </c:val>
        </c:ser>
        <c:axId val="540465880"/>
        <c:axId val="501580216"/>
      </c:barChart>
      <c:catAx>
        <c:axId val="540465880"/>
        <c:scaling>
          <c:orientation val="minMax"/>
        </c:scaling>
        <c:delete val="1"/>
        <c:axPos val="l"/>
        <c:numFmt formatCode="General" sourceLinked="1"/>
        <c:tickLblPos val="nextTo"/>
        <c:crossAx val="501580216"/>
        <c:crosses val="autoZero"/>
        <c:auto val="1"/>
        <c:lblAlgn val="ctr"/>
        <c:lblOffset val="100"/>
      </c:catAx>
      <c:valAx>
        <c:axId val="501580216"/>
        <c:scaling>
          <c:orientation val="minMax"/>
        </c:scaling>
        <c:delete val="1"/>
        <c:axPos val="b"/>
        <c:numFmt formatCode="0%" sourceLinked="1"/>
        <c:tickLblPos val="nextTo"/>
        <c:crossAx val="540465880"/>
        <c:crosses val="autoZero"/>
        <c:crossBetween val="between"/>
      </c:valAx>
    </c:plotArea>
    <c:legend>
      <c:legendPos val="b"/>
      <c:layout/>
    </c:legend>
    <c:plotVisOnly val="1"/>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barChart>
        <c:barDir val="col"/>
        <c:grouping val="clustered"/>
        <c:ser>
          <c:idx val="0"/>
          <c:order val="0"/>
          <c:tx>
            <c:strRef>
              <c:f>Sheet1!$B$1</c:f>
              <c:strCache>
                <c:ptCount val="1"/>
                <c:pt idx="0">
                  <c:v>Apache Junction</c:v>
                </c:pt>
              </c:strCache>
            </c:strRef>
          </c:tx>
          <c:dLbls>
            <c:dLbl>
              <c:idx val="0"/>
              <c:layout/>
              <c:showVal val="1"/>
            </c:dLbl>
            <c:dLbl>
              <c:idx val="1"/>
              <c:layout/>
              <c:showVal val="1"/>
            </c:dLbl>
            <c:dLbl>
              <c:idx val="2"/>
              <c:layout/>
              <c:showVal val="1"/>
            </c:dLbl>
            <c:dLbl>
              <c:idx val="3"/>
              <c:layout/>
              <c:showVal val="1"/>
            </c:dLbl>
            <c:delete val="1"/>
          </c:dLbls>
          <c:cat>
            <c:strRef>
              <c:f>Sheet1!$A$2:$A$5</c:f>
              <c:strCache>
                <c:ptCount val="4"/>
                <c:pt idx="0">
                  <c:v>A</c:v>
                </c:pt>
                <c:pt idx="1">
                  <c:v>B</c:v>
                </c:pt>
                <c:pt idx="2">
                  <c:v>C </c:v>
                </c:pt>
                <c:pt idx="3">
                  <c:v>D</c:v>
                </c:pt>
              </c:strCache>
            </c:strRef>
          </c:cat>
          <c:val>
            <c:numRef>
              <c:f>Sheet1!$B$2:$B$5</c:f>
              <c:numCache>
                <c:formatCode>0%</c:formatCode>
                <c:ptCount val="4"/>
                <c:pt idx="0">
                  <c:v>0.06</c:v>
                </c:pt>
                <c:pt idx="1">
                  <c:v>0.55</c:v>
                </c:pt>
                <c:pt idx="2">
                  <c:v>0.28</c:v>
                </c:pt>
                <c:pt idx="3">
                  <c:v>0.12</c:v>
                </c:pt>
              </c:numCache>
            </c:numRef>
          </c:val>
        </c:ser>
        <c:ser>
          <c:idx val="1"/>
          <c:order val="1"/>
          <c:tx>
            <c:strRef>
              <c:f>Sheet1!$C$1</c:f>
              <c:strCache>
                <c:ptCount val="1"/>
                <c:pt idx="0">
                  <c:v>Florence</c:v>
                </c:pt>
              </c:strCache>
            </c:strRef>
          </c:tx>
          <c:dLbls>
            <c:dLbl>
              <c:idx val="0"/>
              <c:layout/>
              <c:showVal val="1"/>
            </c:dLbl>
            <c:dLbl>
              <c:idx val="1"/>
              <c:layout/>
              <c:showVal val="1"/>
            </c:dLbl>
            <c:dLbl>
              <c:idx val="2"/>
              <c:layout/>
              <c:showVal val="1"/>
            </c:dLbl>
            <c:dLbl>
              <c:idx val="3"/>
              <c:layout/>
              <c:showVal val="1"/>
            </c:dLbl>
            <c:delete val="1"/>
          </c:dLbls>
          <c:cat>
            <c:strRef>
              <c:f>Sheet1!$A$2:$A$5</c:f>
              <c:strCache>
                <c:ptCount val="4"/>
                <c:pt idx="0">
                  <c:v>A</c:v>
                </c:pt>
                <c:pt idx="1">
                  <c:v>B</c:v>
                </c:pt>
                <c:pt idx="2">
                  <c:v>C </c:v>
                </c:pt>
                <c:pt idx="3">
                  <c:v>D</c:v>
                </c:pt>
              </c:strCache>
            </c:strRef>
          </c:cat>
          <c:val>
            <c:numRef>
              <c:f>Sheet1!$C$2:$C$5</c:f>
              <c:numCache>
                <c:formatCode>0%</c:formatCode>
                <c:ptCount val="4"/>
                <c:pt idx="0">
                  <c:v>0.18</c:v>
                </c:pt>
                <c:pt idx="1">
                  <c:v>0.5</c:v>
                </c:pt>
                <c:pt idx="2">
                  <c:v>0.27</c:v>
                </c:pt>
                <c:pt idx="3">
                  <c:v>0.05</c:v>
                </c:pt>
              </c:numCache>
            </c:numRef>
          </c:val>
        </c:ser>
        <c:axId val="573986728"/>
        <c:axId val="526674440"/>
      </c:barChart>
      <c:catAx>
        <c:axId val="573986728"/>
        <c:scaling>
          <c:orientation val="minMax"/>
        </c:scaling>
        <c:axPos val="b"/>
        <c:tickLblPos val="nextTo"/>
        <c:crossAx val="526674440"/>
        <c:crosses val="autoZero"/>
        <c:auto val="1"/>
        <c:lblAlgn val="ctr"/>
        <c:lblOffset val="100"/>
      </c:catAx>
      <c:valAx>
        <c:axId val="526674440"/>
        <c:scaling>
          <c:orientation val="minMax"/>
        </c:scaling>
        <c:delete val="1"/>
        <c:axPos val="l"/>
        <c:numFmt formatCode="0%" sourceLinked="1"/>
        <c:tickLblPos val="nextTo"/>
        <c:crossAx val="573986728"/>
        <c:crosses val="autoZero"/>
        <c:crossBetween val="between"/>
      </c:valAx>
    </c:plotArea>
    <c:legend>
      <c:legendPos val="b"/>
      <c:layout/>
    </c:legend>
    <c:plotVisOnly val="1"/>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barChart>
        <c:barDir val="bar"/>
        <c:grouping val="percentStacked"/>
        <c:ser>
          <c:idx val="0"/>
          <c:order val="0"/>
          <c:tx>
            <c:strRef>
              <c:f>Sheet1!$B$1</c:f>
              <c:strCache>
                <c:ptCount val="1"/>
                <c:pt idx="0">
                  <c:v>Strongly Agree</c:v>
                </c:pt>
              </c:strCache>
            </c:strRef>
          </c:tx>
          <c:spPr>
            <a:solidFill>
              <a:srgbClr val="008000"/>
            </a:solidFill>
          </c:spPr>
          <c:dLbls>
            <c:dLbl>
              <c:idx val="0"/>
              <c:layout/>
              <c:showVal val="1"/>
            </c:dLbl>
            <c:dLbl>
              <c:idx val="1"/>
              <c:layout/>
              <c:showVal val="1"/>
            </c:dLbl>
            <c:delete val="1"/>
          </c:dLbls>
          <c:cat>
            <c:strRef>
              <c:f>Sheet1!$A$2:$A$3</c:f>
              <c:strCache>
                <c:ptCount val="2"/>
                <c:pt idx="0">
                  <c:v>Apache Junction</c:v>
                </c:pt>
                <c:pt idx="1">
                  <c:v>Florence</c:v>
                </c:pt>
              </c:strCache>
            </c:strRef>
          </c:cat>
          <c:val>
            <c:numRef>
              <c:f>Sheet1!$B$2:$B$3</c:f>
              <c:numCache>
                <c:formatCode>0%</c:formatCode>
                <c:ptCount val="2"/>
                <c:pt idx="0">
                  <c:v>0.73</c:v>
                </c:pt>
                <c:pt idx="1">
                  <c:v>0.63</c:v>
                </c:pt>
              </c:numCache>
            </c:numRef>
          </c:val>
        </c:ser>
        <c:ser>
          <c:idx val="1"/>
          <c:order val="1"/>
          <c:tx>
            <c:strRef>
              <c:f>Sheet1!$C$1</c:f>
              <c:strCache>
                <c:ptCount val="1"/>
                <c:pt idx="0">
                  <c:v>Somewhat Agree</c:v>
                </c:pt>
              </c:strCache>
            </c:strRef>
          </c:tx>
          <c:spPr>
            <a:solidFill>
              <a:srgbClr val="37D600"/>
            </a:solidFill>
          </c:spPr>
          <c:dLbls>
            <c:dLbl>
              <c:idx val="0"/>
              <c:layout/>
              <c:showVal val="1"/>
            </c:dLbl>
            <c:dLbl>
              <c:idx val="1"/>
              <c:layout/>
              <c:showVal val="1"/>
            </c:dLbl>
            <c:delete val="1"/>
          </c:dLbls>
          <c:cat>
            <c:strRef>
              <c:f>Sheet1!$A$2:$A$3</c:f>
              <c:strCache>
                <c:ptCount val="2"/>
                <c:pt idx="0">
                  <c:v>Apache Junction</c:v>
                </c:pt>
                <c:pt idx="1">
                  <c:v>Florence</c:v>
                </c:pt>
              </c:strCache>
            </c:strRef>
          </c:cat>
          <c:val>
            <c:numRef>
              <c:f>Sheet1!$C$2:$C$3</c:f>
              <c:numCache>
                <c:formatCode>0%</c:formatCode>
                <c:ptCount val="2"/>
                <c:pt idx="0">
                  <c:v>0.2</c:v>
                </c:pt>
                <c:pt idx="1">
                  <c:v>0.23</c:v>
                </c:pt>
              </c:numCache>
            </c:numRef>
          </c:val>
        </c:ser>
        <c:ser>
          <c:idx val="2"/>
          <c:order val="2"/>
          <c:tx>
            <c:strRef>
              <c:f>Sheet1!$D$1</c:f>
              <c:strCache>
                <c:ptCount val="1"/>
                <c:pt idx="0">
                  <c:v>Somewhat Disagree</c:v>
                </c:pt>
              </c:strCache>
            </c:strRef>
          </c:tx>
          <c:spPr>
            <a:solidFill>
              <a:srgbClr val="F8777B"/>
            </a:solidFill>
          </c:spPr>
          <c:dLbls>
            <c:dLbl>
              <c:idx val="0"/>
              <c:layout/>
              <c:showVal val="1"/>
            </c:dLbl>
            <c:dLbl>
              <c:idx val="1"/>
              <c:layout/>
              <c:showVal val="1"/>
            </c:dLbl>
            <c:delete val="1"/>
          </c:dLbls>
          <c:cat>
            <c:strRef>
              <c:f>Sheet1!$A$2:$A$3</c:f>
              <c:strCache>
                <c:ptCount val="2"/>
                <c:pt idx="0">
                  <c:v>Apache Junction</c:v>
                </c:pt>
                <c:pt idx="1">
                  <c:v>Florence</c:v>
                </c:pt>
              </c:strCache>
            </c:strRef>
          </c:cat>
          <c:val>
            <c:numRef>
              <c:f>Sheet1!$D$2:$D$3</c:f>
              <c:numCache>
                <c:formatCode>0%</c:formatCode>
                <c:ptCount val="2"/>
                <c:pt idx="0">
                  <c:v>0.03</c:v>
                </c:pt>
                <c:pt idx="1">
                  <c:v>0.09</c:v>
                </c:pt>
              </c:numCache>
            </c:numRef>
          </c:val>
        </c:ser>
        <c:ser>
          <c:idx val="3"/>
          <c:order val="3"/>
          <c:tx>
            <c:strRef>
              <c:f>Sheet1!$E$1</c:f>
              <c:strCache>
                <c:ptCount val="1"/>
                <c:pt idx="0">
                  <c:v>Strongly Disagree</c:v>
                </c:pt>
              </c:strCache>
            </c:strRef>
          </c:tx>
          <c:spPr>
            <a:solidFill>
              <a:srgbClr val="C70000"/>
            </a:solidFill>
          </c:spPr>
          <c:dLbls>
            <c:dLbl>
              <c:idx val="0"/>
              <c:layout/>
              <c:showVal val="1"/>
            </c:dLbl>
            <c:dLbl>
              <c:idx val="1"/>
              <c:layout/>
              <c:showVal val="1"/>
            </c:dLbl>
            <c:delete val="1"/>
          </c:dLbls>
          <c:cat>
            <c:strRef>
              <c:f>Sheet1!$A$2:$A$3</c:f>
              <c:strCache>
                <c:ptCount val="2"/>
                <c:pt idx="0">
                  <c:v>Apache Junction</c:v>
                </c:pt>
                <c:pt idx="1">
                  <c:v>Florence</c:v>
                </c:pt>
              </c:strCache>
            </c:strRef>
          </c:cat>
          <c:val>
            <c:numRef>
              <c:f>Sheet1!$E$2:$E$3</c:f>
              <c:numCache>
                <c:formatCode>0%</c:formatCode>
                <c:ptCount val="2"/>
                <c:pt idx="0">
                  <c:v>0.04</c:v>
                </c:pt>
                <c:pt idx="1">
                  <c:v>0.05</c:v>
                </c:pt>
              </c:numCache>
            </c:numRef>
          </c:val>
        </c:ser>
        <c:overlap val="100"/>
        <c:axId val="701370232"/>
        <c:axId val="582350856"/>
      </c:barChart>
      <c:catAx>
        <c:axId val="701370232"/>
        <c:scaling>
          <c:orientation val="minMax"/>
        </c:scaling>
        <c:axPos val="l"/>
        <c:tickLblPos val="nextTo"/>
        <c:crossAx val="582350856"/>
        <c:crosses val="autoZero"/>
        <c:auto val="1"/>
        <c:lblAlgn val="ctr"/>
        <c:lblOffset val="100"/>
      </c:catAx>
      <c:valAx>
        <c:axId val="582350856"/>
        <c:scaling>
          <c:orientation val="minMax"/>
        </c:scaling>
        <c:delete val="1"/>
        <c:axPos val="b"/>
        <c:numFmt formatCode="0%" sourceLinked="1"/>
        <c:tickLblPos val="nextTo"/>
        <c:crossAx val="701370232"/>
        <c:crosses val="autoZero"/>
        <c:crossBetween val="between"/>
      </c:valAx>
    </c:plotArea>
    <c:legend>
      <c:legendPos val="b"/>
      <c:layout/>
    </c:legend>
    <c:plotVisOnly val="1"/>
  </c:chart>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manualLayout>
          <c:layoutTarget val="inner"/>
          <c:xMode val="edge"/>
          <c:yMode val="edge"/>
          <c:x val="0.0361152469577666"/>
          <c:y val="0.00184661848775752"/>
          <c:w val="0.887978142076503"/>
          <c:h val="0.904424369898968"/>
        </c:manualLayout>
      </c:layout>
      <c:barChart>
        <c:barDir val="bar"/>
        <c:grouping val="clustered"/>
        <c:ser>
          <c:idx val="0"/>
          <c:order val="0"/>
          <c:tx>
            <c:strRef>
              <c:f>Sheet1!$B$1</c:f>
              <c:strCache>
                <c:ptCount val="1"/>
                <c:pt idx="0">
                  <c:v>Apache Junction</c:v>
                </c:pt>
              </c:strCache>
            </c:strRef>
          </c:tx>
          <c:dLbls>
            <c:dLbl>
              <c:idx val="0"/>
              <c:layout/>
              <c:showVal val="1"/>
            </c:dLbl>
            <c:dLbl>
              <c:idx val="1"/>
              <c:layout/>
              <c:showVal val="1"/>
            </c:dLbl>
            <c:dLbl>
              <c:idx val="2"/>
              <c:layout/>
              <c:showVal val="1"/>
            </c:dLbl>
            <c:dLbl>
              <c:idx val="3"/>
              <c:showVal val="1"/>
            </c:dLbl>
            <c:delete val="1"/>
          </c:dLbls>
          <c:cat>
            <c:numRef>
              <c:f>Sheet1!$A$2:$A$4</c:f>
              <c:numCache>
                <c:formatCode>General</c:formatCode>
                <c:ptCount val="3"/>
                <c:pt idx="0">
                  <c:v>1.0</c:v>
                </c:pt>
                <c:pt idx="1">
                  <c:v>3.0</c:v>
                </c:pt>
                <c:pt idx="2">
                  <c:v>2.0</c:v>
                </c:pt>
              </c:numCache>
            </c:numRef>
          </c:cat>
          <c:val>
            <c:numRef>
              <c:f>Sheet1!$B$2:$B$4</c:f>
              <c:numCache>
                <c:formatCode>0%</c:formatCode>
                <c:ptCount val="3"/>
                <c:pt idx="0">
                  <c:v>0.03</c:v>
                </c:pt>
                <c:pt idx="1">
                  <c:v>0.09</c:v>
                </c:pt>
                <c:pt idx="2">
                  <c:v>0.88</c:v>
                </c:pt>
              </c:numCache>
            </c:numRef>
          </c:val>
        </c:ser>
        <c:ser>
          <c:idx val="1"/>
          <c:order val="1"/>
          <c:tx>
            <c:strRef>
              <c:f>Sheet1!$C$1</c:f>
              <c:strCache>
                <c:ptCount val="1"/>
                <c:pt idx="0">
                  <c:v>Florence</c:v>
                </c:pt>
              </c:strCache>
            </c:strRef>
          </c:tx>
          <c:dLbls>
            <c:dLbl>
              <c:idx val="0"/>
              <c:layout/>
              <c:showVal val="1"/>
            </c:dLbl>
            <c:dLbl>
              <c:idx val="1"/>
              <c:layout/>
              <c:showVal val="1"/>
            </c:dLbl>
            <c:dLbl>
              <c:idx val="2"/>
              <c:layout/>
              <c:showVal val="1"/>
            </c:dLbl>
            <c:dLbl>
              <c:idx val="3"/>
              <c:showVal val="1"/>
            </c:dLbl>
            <c:delete val="1"/>
          </c:dLbls>
          <c:cat>
            <c:numRef>
              <c:f>Sheet1!$A$2:$A$4</c:f>
              <c:numCache>
                <c:formatCode>General</c:formatCode>
                <c:ptCount val="3"/>
                <c:pt idx="0">
                  <c:v>1.0</c:v>
                </c:pt>
                <c:pt idx="1">
                  <c:v>3.0</c:v>
                </c:pt>
                <c:pt idx="2">
                  <c:v>2.0</c:v>
                </c:pt>
              </c:numCache>
            </c:numRef>
          </c:cat>
          <c:val>
            <c:numRef>
              <c:f>Sheet1!$C$2:$C$4</c:f>
              <c:numCache>
                <c:formatCode>0%</c:formatCode>
                <c:ptCount val="3"/>
                <c:pt idx="0">
                  <c:v>0.02</c:v>
                </c:pt>
                <c:pt idx="1">
                  <c:v>0.11</c:v>
                </c:pt>
                <c:pt idx="2">
                  <c:v>0.88</c:v>
                </c:pt>
              </c:numCache>
            </c:numRef>
          </c:val>
        </c:ser>
        <c:axId val="584259032"/>
        <c:axId val="502132184"/>
      </c:barChart>
      <c:catAx>
        <c:axId val="584259032"/>
        <c:scaling>
          <c:orientation val="minMax"/>
        </c:scaling>
        <c:delete val="1"/>
        <c:axPos val="l"/>
        <c:numFmt formatCode="General" sourceLinked="1"/>
        <c:tickLblPos val="nextTo"/>
        <c:crossAx val="502132184"/>
        <c:crosses val="autoZero"/>
        <c:auto val="1"/>
        <c:lblAlgn val="ctr"/>
        <c:lblOffset val="100"/>
      </c:catAx>
      <c:valAx>
        <c:axId val="502132184"/>
        <c:scaling>
          <c:orientation val="minMax"/>
        </c:scaling>
        <c:delete val="1"/>
        <c:axPos val="b"/>
        <c:numFmt formatCode="0%" sourceLinked="1"/>
        <c:tickLblPos val="nextTo"/>
        <c:crossAx val="584259032"/>
        <c:crosses val="autoZero"/>
        <c:crossBetween val="between"/>
      </c:valAx>
    </c:plotArea>
    <c:legend>
      <c:legendPos val="b"/>
      <c:layout/>
    </c:legend>
    <c:plotVisOnly val="1"/>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barChart>
        <c:barDir val="bar"/>
        <c:grouping val="percentStacked"/>
        <c:ser>
          <c:idx val="0"/>
          <c:order val="0"/>
          <c:tx>
            <c:strRef>
              <c:f>Sheet1!$B$1</c:f>
              <c:strCache>
                <c:ptCount val="1"/>
                <c:pt idx="0">
                  <c:v>Absolutely Essential</c:v>
                </c:pt>
              </c:strCache>
            </c:strRef>
          </c:tx>
          <c:spPr>
            <a:solidFill>
              <a:srgbClr val="008000"/>
            </a:solidFill>
          </c:spPr>
          <c:dLbls>
            <c:dLbl>
              <c:idx val="0"/>
              <c:layout/>
              <c:showVal val="1"/>
            </c:dLbl>
            <c:dLbl>
              <c:idx val="1"/>
              <c:layout/>
              <c:showVal val="1"/>
            </c:dLbl>
            <c:delete val="1"/>
          </c:dLbls>
          <c:cat>
            <c:strRef>
              <c:f>Sheet1!$A$2:$A$3</c:f>
              <c:strCache>
                <c:ptCount val="2"/>
                <c:pt idx="0">
                  <c:v>Apache Junction</c:v>
                </c:pt>
                <c:pt idx="1">
                  <c:v>Florence</c:v>
                </c:pt>
              </c:strCache>
            </c:strRef>
          </c:cat>
          <c:val>
            <c:numRef>
              <c:f>Sheet1!$B$2:$B$3</c:f>
              <c:numCache>
                <c:formatCode>0%</c:formatCode>
                <c:ptCount val="2"/>
                <c:pt idx="0">
                  <c:v>0.7</c:v>
                </c:pt>
                <c:pt idx="1">
                  <c:v>0.73</c:v>
                </c:pt>
              </c:numCache>
            </c:numRef>
          </c:val>
        </c:ser>
        <c:ser>
          <c:idx val="1"/>
          <c:order val="1"/>
          <c:tx>
            <c:strRef>
              <c:f>Sheet1!$C$1</c:f>
              <c:strCache>
                <c:ptCount val="1"/>
                <c:pt idx="0">
                  <c:v>Very Important</c:v>
                </c:pt>
              </c:strCache>
            </c:strRef>
          </c:tx>
          <c:spPr>
            <a:solidFill>
              <a:srgbClr val="37D600"/>
            </a:solidFill>
          </c:spPr>
          <c:dLbls>
            <c:dLbl>
              <c:idx val="0"/>
              <c:layout/>
              <c:showVal val="1"/>
            </c:dLbl>
            <c:dLbl>
              <c:idx val="1"/>
              <c:layout/>
              <c:showVal val="1"/>
            </c:dLbl>
            <c:delete val="1"/>
          </c:dLbls>
          <c:cat>
            <c:strRef>
              <c:f>Sheet1!$A$2:$A$3</c:f>
              <c:strCache>
                <c:ptCount val="2"/>
                <c:pt idx="0">
                  <c:v>Apache Junction</c:v>
                </c:pt>
                <c:pt idx="1">
                  <c:v>Florence</c:v>
                </c:pt>
              </c:strCache>
            </c:strRef>
          </c:cat>
          <c:val>
            <c:numRef>
              <c:f>Sheet1!$C$2:$C$3</c:f>
              <c:numCache>
                <c:formatCode>0%</c:formatCode>
                <c:ptCount val="2"/>
                <c:pt idx="0">
                  <c:v>0.25</c:v>
                </c:pt>
                <c:pt idx="1">
                  <c:v>0.18</c:v>
                </c:pt>
              </c:numCache>
            </c:numRef>
          </c:val>
        </c:ser>
        <c:ser>
          <c:idx val="2"/>
          <c:order val="2"/>
          <c:tx>
            <c:strRef>
              <c:f>Sheet1!$D$1</c:f>
              <c:strCache>
                <c:ptCount val="1"/>
                <c:pt idx="0">
                  <c:v>Somewhat Important</c:v>
                </c:pt>
              </c:strCache>
            </c:strRef>
          </c:tx>
          <c:spPr>
            <a:solidFill>
              <a:srgbClr val="F8777B"/>
            </a:solidFill>
          </c:spPr>
          <c:dLbls>
            <c:dLbl>
              <c:idx val="0"/>
              <c:layout/>
              <c:showVal val="1"/>
            </c:dLbl>
            <c:dLbl>
              <c:idx val="1"/>
              <c:layout/>
              <c:showVal val="1"/>
            </c:dLbl>
            <c:delete val="1"/>
          </c:dLbls>
          <c:cat>
            <c:strRef>
              <c:f>Sheet1!$A$2:$A$3</c:f>
              <c:strCache>
                <c:ptCount val="2"/>
                <c:pt idx="0">
                  <c:v>Apache Junction</c:v>
                </c:pt>
                <c:pt idx="1">
                  <c:v>Florence</c:v>
                </c:pt>
              </c:strCache>
            </c:strRef>
          </c:cat>
          <c:val>
            <c:numRef>
              <c:f>Sheet1!$D$2:$D$3</c:f>
              <c:numCache>
                <c:formatCode>0%</c:formatCode>
                <c:ptCount val="2"/>
                <c:pt idx="0">
                  <c:v>0.03</c:v>
                </c:pt>
                <c:pt idx="1">
                  <c:v>0.07</c:v>
                </c:pt>
              </c:numCache>
            </c:numRef>
          </c:val>
        </c:ser>
        <c:ser>
          <c:idx val="3"/>
          <c:order val="3"/>
          <c:tx>
            <c:strRef>
              <c:f>Sheet1!$E$1</c:f>
              <c:strCache>
                <c:ptCount val="1"/>
                <c:pt idx="0">
                  <c:v>Not at all Important</c:v>
                </c:pt>
              </c:strCache>
            </c:strRef>
          </c:tx>
          <c:spPr>
            <a:solidFill>
              <a:srgbClr val="C70000"/>
            </a:solidFill>
          </c:spPr>
          <c:dLbls>
            <c:dLbl>
              <c:idx val="0"/>
              <c:layout/>
              <c:showVal val="1"/>
            </c:dLbl>
            <c:dLbl>
              <c:idx val="1"/>
              <c:layout/>
              <c:showVal val="1"/>
            </c:dLbl>
            <c:delete val="1"/>
          </c:dLbls>
          <c:cat>
            <c:strRef>
              <c:f>Sheet1!$A$2:$A$3</c:f>
              <c:strCache>
                <c:ptCount val="2"/>
                <c:pt idx="0">
                  <c:v>Apache Junction</c:v>
                </c:pt>
                <c:pt idx="1">
                  <c:v>Florence</c:v>
                </c:pt>
              </c:strCache>
            </c:strRef>
          </c:cat>
          <c:val>
            <c:numRef>
              <c:f>Sheet1!$E$2:$E$3</c:f>
              <c:numCache>
                <c:formatCode>0%</c:formatCode>
                <c:ptCount val="2"/>
                <c:pt idx="0">
                  <c:v>0.02</c:v>
                </c:pt>
                <c:pt idx="1">
                  <c:v>0.03</c:v>
                </c:pt>
              </c:numCache>
            </c:numRef>
          </c:val>
        </c:ser>
        <c:overlap val="100"/>
        <c:axId val="678293912"/>
        <c:axId val="467399816"/>
      </c:barChart>
      <c:catAx>
        <c:axId val="678293912"/>
        <c:scaling>
          <c:orientation val="minMax"/>
        </c:scaling>
        <c:axPos val="l"/>
        <c:tickLblPos val="nextTo"/>
        <c:crossAx val="467399816"/>
        <c:crosses val="autoZero"/>
        <c:auto val="1"/>
        <c:lblAlgn val="ctr"/>
        <c:lblOffset val="100"/>
      </c:catAx>
      <c:valAx>
        <c:axId val="467399816"/>
        <c:scaling>
          <c:orientation val="minMax"/>
        </c:scaling>
        <c:delete val="1"/>
        <c:axPos val="b"/>
        <c:numFmt formatCode="0%" sourceLinked="1"/>
        <c:tickLblPos val="nextTo"/>
        <c:crossAx val="678293912"/>
        <c:crosses val="autoZero"/>
        <c:crossBetween val="between"/>
      </c:valAx>
    </c:plotArea>
    <c:legend>
      <c:legendPos val="b"/>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barChart>
        <c:barDir val="col"/>
        <c:grouping val="clustered"/>
        <c:ser>
          <c:idx val="0"/>
          <c:order val="0"/>
          <c:tx>
            <c:strRef>
              <c:f>Sheet1!$B$1</c:f>
              <c:strCache>
                <c:ptCount val="1"/>
                <c:pt idx="0">
                  <c:v>Apache Junction</c:v>
                </c:pt>
              </c:strCache>
            </c:strRef>
          </c:tx>
          <c:dLbls>
            <c:dLbl>
              <c:idx val="0"/>
              <c:showVal val="1"/>
            </c:dLbl>
            <c:dLbl>
              <c:idx val="1"/>
              <c:layout/>
              <c:showVal val="1"/>
            </c:dLbl>
            <c:dLbl>
              <c:idx val="2"/>
              <c:layout/>
              <c:showVal val="1"/>
            </c:dLbl>
            <c:dLbl>
              <c:idx val="3"/>
              <c:layout/>
              <c:showVal val="1"/>
            </c:dLbl>
            <c:delete val="1"/>
          </c:dLbls>
          <c:cat>
            <c:strRef>
              <c:f>Sheet1!$A$2:$A$5</c:f>
              <c:strCache>
                <c:ptCount val="4"/>
                <c:pt idx="0">
                  <c:v>21 or younger</c:v>
                </c:pt>
                <c:pt idx="1">
                  <c:v>22 - 35</c:v>
                </c:pt>
                <c:pt idx="2">
                  <c:v>36 - 50</c:v>
                </c:pt>
                <c:pt idx="3">
                  <c:v>51+</c:v>
                </c:pt>
              </c:strCache>
            </c:strRef>
          </c:cat>
          <c:val>
            <c:numRef>
              <c:f>Sheet1!$B$2:$B$5</c:f>
              <c:numCache>
                <c:formatCode>0%</c:formatCode>
                <c:ptCount val="4"/>
                <c:pt idx="1">
                  <c:v>0.09</c:v>
                </c:pt>
                <c:pt idx="2">
                  <c:v>0.26</c:v>
                </c:pt>
                <c:pt idx="3">
                  <c:v>0.65</c:v>
                </c:pt>
              </c:numCache>
            </c:numRef>
          </c:val>
        </c:ser>
        <c:ser>
          <c:idx val="1"/>
          <c:order val="1"/>
          <c:tx>
            <c:strRef>
              <c:f>Sheet1!$C$1</c:f>
              <c:strCache>
                <c:ptCount val="1"/>
                <c:pt idx="0">
                  <c:v>Florence</c:v>
                </c:pt>
              </c:strCache>
            </c:strRef>
          </c:tx>
          <c:dLbls>
            <c:dLbl>
              <c:idx val="0"/>
              <c:layout/>
              <c:showVal val="1"/>
            </c:dLbl>
            <c:dLbl>
              <c:idx val="1"/>
              <c:layout/>
              <c:showVal val="1"/>
            </c:dLbl>
            <c:dLbl>
              <c:idx val="2"/>
              <c:layout/>
              <c:showVal val="1"/>
            </c:dLbl>
            <c:dLbl>
              <c:idx val="3"/>
              <c:layout/>
              <c:showVal val="1"/>
            </c:dLbl>
            <c:delete val="1"/>
          </c:dLbls>
          <c:cat>
            <c:strRef>
              <c:f>Sheet1!$A$2:$A$5</c:f>
              <c:strCache>
                <c:ptCount val="4"/>
                <c:pt idx="0">
                  <c:v>21 or younger</c:v>
                </c:pt>
                <c:pt idx="1">
                  <c:v>22 - 35</c:v>
                </c:pt>
                <c:pt idx="2">
                  <c:v>36 - 50</c:v>
                </c:pt>
                <c:pt idx="3">
                  <c:v>51+</c:v>
                </c:pt>
              </c:strCache>
            </c:strRef>
          </c:cat>
          <c:val>
            <c:numRef>
              <c:f>Sheet1!$C$2:$C$5</c:f>
              <c:numCache>
                <c:formatCode>0%</c:formatCode>
                <c:ptCount val="4"/>
                <c:pt idx="0">
                  <c:v>0.01</c:v>
                </c:pt>
                <c:pt idx="1">
                  <c:v>0.15</c:v>
                </c:pt>
                <c:pt idx="2">
                  <c:v>0.32</c:v>
                </c:pt>
                <c:pt idx="3">
                  <c:v>0.51</c:v>
                </c:pt>
              </c:numCache>
            </c:numRef>
          </c:val>
        </c:ser>
        <c:axId val="577118584"/>
        <c:axId val="648358120"/>
      </c:barChart>
      <c:catAx>
        <c:axId val="577118584"/>
        <c:scaling>
          <c:orientation val="minMax"/>
        </c:scaling>
        <c:axPos val="b"/>
        <c:tickLblPos val="nextTo"/>
        <c:crossAx val="648358120"/>
        <c:crosses val="autoZero"/>
        <c:auto val="1"/>
        <c:lblAlgn val="ctr"/>
        <c:lblOffset val="100"/>
      </c:catAx>
      <c:valAx>
        <c:axId val="648358120"/>
        <c:scaling>
          <c:orientation val="minMax"/>
        </c:scaling>
        <c:delete val="1"/>
        <c:axPos val="l"/>
        <c:numFmt formatCode="General" sourceLinked="1"/>
        <c:tickLblPos val="nextTo"/>
        <c:crossAx val="577118584"/>
        <c:crosses val="autoZero"/>
        <c:crossBetween val="between"/>
      </c:valAx>
    </c:plotArea>
    <c:legend>
      <c:legendPos val="b"/>
      <c:layout/>
    </c:legend>
    <c:plotVisOnly val="1"/>
  </c:chart>
  <c:txPr>
    <a:bodyPr/>
    <a:lstStyle/>
    <a:p>
      <a:pPr>
        <a:defRPr sz="1800"/>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a:solidFill>
                  <a:srgbClr val="404040"/>
                </a:solidFill>
              </a:defRPr>
            </a:pPr>
            <a:r>
              <a:rPr lang="en-US">
                <a:solidFill>
                  <a:srgbClr val="404040"/>
                </a:solidFill>
              </a:rPr>
              <a:t>(Number of People)</a:t>
            </a:r>
          </a:p>
        </c:rich>
      </c:tx>
      <c:layout/>
    </c:title>
    <c:plotArea>
      <c:layout>
        <c:manualLayout>
          <c:layoutTarget val="inner"/>
          <c:xMode val="edge"/>
          <c:yMode val="edge"/>
          <c:x val="0.334186009357526"/>
          <c:y val="0.195721393034826"/>
          <c:w val="0.630154627410704"/>
          <c:h val="0.62542543189564"/>
        </c:manualLayout>
      </c:layout>
      <c:barChart>
        <c:barDir val="bar"/>
        <c:grouping val="clustered"/>
        <c:ser>
          <c:idx val="0"/>
          <c:order val="0"/>
          <c:tx>
            <c:strRef>
              <c:f>Sheet1!$B$1</c:f>
              <c:strCache>
                <c:ptCount val="1"/>
                <c:pt idx="0">
                  <c:v>Apache Junction</c:v>
                </c:pt>
              </c:strCache>
            </c:strRef>
          </c:tx>
          <c:dLbls>
            <c:dLbl>
              <c:idx val="0"/>
              <c:layout/>
              <c:showVal val="1"/>
            </c:dLbl>
            <c:dLbl>
              <c:idx val="1"/>
              <c:layout/>
              <c:showVal val="1"/>
            </c:dLbl>
            <c:dLbl>
              <c:idx val="2"/>
              <c:layout/>
              <c:showVal val="1"/>
            </c:dLbl>
            <c:dLbl>
              <c:idx val="3"/>
              <c:layout/>
              <c:showVal val="1"/>
            </c:dLbl>
            <c:delete val="1"/>
          </c:dLbls>
          <c:cat>
            <c:strRef>
              <c:f>Sheet1!$A$2:$A$5</c:f>
              <c:strCache>
                <c:ptCount val="4"/>
                <c:pt idx="0">
                  <c:v>Concerned Citizen</c:v>
                </c:pt>
                <c:pt idx="1">
                  <c:v>Other Business</c:v>
                </c:pt>
                <c:pt idx="2">
                  <c:v>Government</c:v>
                </c:pt>
                <c:pt idx="3">
                  <c:v>Real Estate/Development</c:v>
                </c:pt>
              </c:strCache>
            </c:strRef>
          </c:cat>
          <c:val>
            <c:numRef>
              <c:f>Sheet1!$B$2:$B$5</c:f>
              <c:numCache>
                <c:formatCode>General</c:formatCode>
                <c:ptCount val="4"/>
                <c:pt idx="0">
                  <c:v>103.0</c:v>
                </c:pt>
                <c:pt idx="1">
                  <c:v>60.0</c:v>
                </c:pt>
                <c:pt idx="2">
                  <c:v>35.0</c:v>
                </c:pt>
                <c:pt idx="3">
                  <c:v>4.0</c:v>
                </c:pt>
              </c:numCache>
            </c:numRef>
          </c:val>
        </c:ser>
        <c:ser>
          <c:idx val="1"/>
          <c:order val="1"/>
          <c:tx>
            <c:strRef>
              <c:f>Sheet1!$C$1</c:f>
              <c:strCache>
                <c:ptCount val="1"/>
                <c:pt idx="0">
                  <c:v>Florence</c:v>
                </c:pt>
              </c:strCache>
            </c:strRef>
          </c:tx>
          <c:dLbls>
            <c:dLbl>
              <c:idx val="0"/>
              <c:layout/>
              <c:showVal val="1"/>
            </c:dLbl>
            <c:dLbl>
              <c:idx val="1"/>
              <c:layout/>
              <c:showVal val="1"/>
            </c:dLbl>
            <c:dLbl>
              <c:idx val="2"/>
              <c:layout/>
              <c:showVal val="1"/>
            </c:dLbl>
            <c:dLbl>
              <c:idx val="3"/>
              <c:layout/>
              <c:showVal val="1"/>
            </c:dLbl>
            <c:delete val="1"/>
          </c:dLbls>
          <c:cat>
            <c:strRef>
              <c:f>Sheet1!$A$2:$A$5</c:f>
              <c:strCache>
                <c:ptCount val="4"/>
                <c:pt idx="0">
                  <c:v>Concerned Citizen</c:v>
                </c:pt>
                <c:pt idx="1">
                  <c:v>Other Business</c:v>
                </c:pt>
                <c:pt idx="2">
                  <c:v>Government</c:v>
                </c:pt>
                <c:pt idx="3">
                  <c:v>Real Estate/Development</c:v>
                </c:pt>
              </c:strCache>
            </c:strRef>
          </c:cat>
          <c:val>
            <c:numRef>
              <c:f>Sheet1!$C$2:$C$5</c:f>
              <c:numCache>
                <c:formatCode>General</c:formatCode>
                <c:ptCount val="4"/>
                <c:pt idx="0">
                  <c:v>26.0</c:v>
                </c:pt>
                <c:pt idx="1">
                  <c:v>23.0</c:v>
                </c:pt>
                <c:pt idx="2">
                  <c:v>16.0</c:v>
                </c:pt>
                <c:pt idx="3">
                  <c:v>9.0</c:v>
                </c:pt>
              </c:numCache>
            </c:numRef>
          </c:val>
        </c:ser>
        <c:axId val="574146680"/>
        <c:axId val="480493160"/>
      </c:barChart>
      <c:catAx>
        <c:axId val="574146680"/>
        <c:scaling>
          <c:orientation val="maxMin"/>
        </c:scaling>
        <c:axPos val="l"/>
        <c:tickLblPos val="nextTo"/>
        <c:crossAx val="480493160"/>
        <c:crosses val="autoZero"/>
        <c:auto val="1"/>
        <c:lblAlgn val="ctr"/>
        <c:lblOffset val="100"/>
        <c:tickLblSkip val="1"/>
        <c:tickMarkSkip val="1"/>
      </c:catAx>
      <c:valAx>
        <c:axId val="480493160"/>
        <c:scaling>
          <c:orientation val="minMax"/>
        </c:scaling>
        <c:delete val="1"/>
        <c:axPos val="t"/>
        <c:numFmt formatCode="General" sourceLinked="1"/>
        <c:tickLblPos val="nextTo"/>
        <c:crossAx val="574146680"/>
        <c:crosses val="autoZero"/>
        <c:crossBetween val="between"/>
      </c:valAx>
    </c:plotArea>
    <c:legend>
      <c:legendPos val="b"/>
      <c:layout/>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barChart>
        <c:barDir val="col"/>
        <c:grouping val="percentStacked"/>
        <c:ser>
          <c:idx val="0"/>
          <c:order val="0"/>
          <c:tx>
            <c:strRef>
              <c:f>Sheet1!$B$1</c:f>
              <c:strCache>
                <c:ptCount val="1"/>
                <c:pt idx="0">
                  <c:v>Enhance</c:v>
                </c:pt>
              </c:strCache>
            </c:strRef>
          </c:tx>
          <c:spPr>
            <a:gradFill flip="none" rotWithShape="1">
              <a:gsLst>
                <a:gs pos="0">
                  <a:srgbClr val="008000"/>
                </a:gs>
                <a:gs pos="100000">
                  <a:srgbClr val="37D600"/>
                </a:gs>
              </a:gsLst>
              <a:lin ang="0" scaled="1"/>
              <a:tileRect/>
            </a:gradFill>
          </c:spPr>
          <c:dLbls>
            <c:dLbl>
              <c:idx val="0"/>
              <c:layout/>
              <c:showVal val="1"/>
            </c:dLbl>
            <c:dLbl>
              <c:idx val="1"/>
              <c:layout/>
              <c:showVal val="1"/>
            </c:dLbl>
            <c:delete val="1"/>
          </c:dLbls>
          <c:cat>
            <c:strRef>
              <c:f>Sheet1!$A$2:$A$3</c:f>
              <c:strCache>
                <c:ptCount val="2"/>
                <c:pt idx="0">
                  <c:v>Apache Junction</c:v>
                </c:pt>
                <c:pt idx="1">
                  <c:v>Florence</c:v>
                </c:pt>
              </c:strCache>
            </c:strRef>
          </c:cat>
          <c:val>
            <c:numRef>
              <c:f>Sheet1!$B$2:$B$3</c:f>
              <c:numCache>
                <c:formatCode>0%</c:formatCode>
                <c:ptCount val="2"/>
                <c:pt idx="0">
                  <c:v>0.2</c:v>
                </c:pt>
                <c:pt idx="1">
                  <c:v>0.24</c:v>
                </c:pt>
              </c:numCache>
            </c:numRef>
          </c:val>
        </c:ser>
        <c:ser>
          <c:idx val="1"/>
          <c:order val="1"/>
          <c:tx>
            <c:strRef>
              <c:f>Sheet1!$C$1</c:f>
              <c:strCache>
                <c:ptCount val="1"/>
                <c:pt idx="0">
                  <c:v>Decrease</c:v>
                </c:pt>
              </c:strCache>
            </c:strRef>
          </c:tx>
          <c:spPr>
            <a:gradFill flip="none" rotWithShape="1">
              <a:gsLst>
                <a:gs pos="0">
                  <a:srgbClr val="C54D4E"/>
                </a:gs>
                <a:gs pos="100000">
                  <a:srgbClr val="F8777B"/>
                </a:gs>
              </a:gsLst>
              <a:lin ang="0" scaled="1"/>
              <a:tileRect/>
            </a:gradFill>
          </c:spPr>
          <c:dLbls>
            <c:dLbl>
              <c:idx val="0"/>
              <c:layout/>
              <c:showVal val="1"/>
            </c:dLbl>
            <c:dLbl>
              <c:idx val="1"/>
              <c:layout/>
              <c:showVal val="1"/>
            </c:dLbl>
            <c:delete val="1"/>
          </c:dLbls>
          <c:cat>
            <c:strRef>
              <c:f>Sheet1!$A$2:$A$3</c:f>
              <c:strCache>
                <c:ptCount val="2"/>
                <c:pt idx="0">
                  <c:v>Apache Junction</c:v>
                </c:pt>
                <c:pt idx="1">
                  <c:v>Florence</c:v>
                </c:pt>
              </c:strCache>
            </c:strRef>
          </c:cat>
          <c:val>
            <c:numRef>
              <c:f>Sheet1!$C$2:$C$3</c:f>
              <c:numCache>
                <c:formatCode>0%</c:formatCode>
                <c:ptCount val="2"/>
                <c:pt idx="0">
                  <c:v>0.8</c:v>
                </c:pt>
                <c:pt idx="1">
                  <c:v>0.76</c:v>
                </c:pt>
              </c:numCache>
            </c:numRef>
          </c:val>
        </c:ser>
        <c:overlap val="100"/>
        <c:axId val="671724264"/>
        <c:axId val="526746920"/>
      </c:barChart>
      <c:catAx>
        <c:axId val="671724264"/>
        <c:scaling>
          <c:orientation val="minMax"/>
        </c:scaling>
        <c:axPos val="b"/>
        <c:tickLblPos val="nextTo"/>
        <c:crossAx val="526746920"/>
        <c:crosses val="autoZero"/>
        <c:auto val="1"/>
        <c:lblAlgn val="ctr"/>
        <c:lblOffset val="100"/>
      </c:catAx>
      <c:valAx>
        <c:axId val="526746920"/>
        <c:scaling>
          <c:orientation val="minMax"/>
        </c:scaling>
        <c:delete val="1"/>
        <c:axPos val="l"/>
        <c:numFmt formatCode="0%" sourceLinked="1"/>
        <c:tickLblPos val="nextTo"/>
        <c:crossAx val="671724264"/>
        <c:crosses val="autoZero"/>
        <c:crossBetween val="between"/>
      </c:valAx>
    </c:plotArea>
    <c:legend>
      <c:legendPos val="r"/>
      <c:layout/>
    </c:legend>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barChart>
        <c:barDir val="bar"/>
        <c:grouping val="clustered"/>
        <c:ser>
          <c:idx val="0"/>
          <c:order val="0"/>
          <c:tx>
            <c:strRef>
              <c:f>Sheet1!$B$1</c:f>
              <c:strCache>
                <c:ptCount val="1"/>
                <c:pt idx="0">
                  <c:v>Apache Junction</c:v>
                </c:pt>
              </c:strCache>
            </c:strRef>
          </c:tx>
          <c:dLbls>
            <c:dLbl>
              <c:idx val="0"/>
              <c:layout/>
              <c:showVal val="1"/>
            </c:dLbl>
            <c:dLbl>
              <c:idx val="1"/>
              <c:layout/>
              <c:showVal val="1"/>
            </c:dLbl>
            <c:dLbl>
              <c:idx val="2"/>
              <c:layout/>
              <c:showVal val="1"/>
            </c:dLbl>
            <c:dLbl>
              <c:idx val="3"/>
              <c:layout/>
              <c:showVal val="1"/>
            </c:dLbl>
            <c:delete val="1"/>
          </c:dLbls>
          <c:cat>
            <c:strRef>
              <c:f>Sheet1!$A$2:$A$5</c:f>
              <c:strCache>
                <c:ptCount val="4"/>
                <c:pt idx="0">
                  <c:v>Growth has slowed down for good</c:v>
                </c:pt>
                <c:pt idx="1">
                  <c:v>Growth will continue, but not as fast as before</c:v>
                </c:pt>
                <c:pt idx="2">
                  <c:v>Growth will continue as fast as before</c:v>
                </c:pt>
                <c:pt idx="3">
                  <c:v>Not Sure</c:v>
                </c:pt>
              </c:strCache>
            </c:strRef>
          </c:cat>
          <c:val>
            <c:numRef>
              <c:f>Sheet1!$B$2:$B$5</c:f>
              <c:numCache>
                <c:formatCode>0%</c:formatCode>
                <c:ptCount val="4"/>
                <c:pt idx="0">
                  <c:v>0.01</c:v>
                </c:pt>
                <c:pt idx="1">
                  <c:v>0.63</c:v>
                </c:pt>
                <c:pt idx="2">
                  <c:v>0.34</c:v>
                </c:pt>
                <c:pt idx="3">
                  <c:v>0.03</c:v>
                </c:pt>
              </c:numCache>
            </c:numRef>
          </c:val>
        </c:ser>
        <c:ser>
          <c:idx val="1"/>
          <c:order val="1"/>
          <c:tx>
            <c:strRef>
              <c:f>Sheet1!$C$1</c:f>
              <c:strCache>
                <c:ptCount val="1"/>
                <c:pt idx="0">
                  <c:v>Florence</c:v>
                </c:pt>
              </c:strCache>
            </c:strRef>
          </c:tx>
          <c:dLbls>
            <c:dLbl>
              <c:idx val="1"/>
              <c:layout/>
              <c:showVal val="1"/>
            </c:dLbl>
            <c:dLbl>
              <c:idx val="2"/>
              <c:layout/>
              <c:showVal val="1"/>
            </c:dLbl>
            <c:dLbl>
              <c:idx val="3"/>
              <c:layout/>
              <c:showVal val="1"/>
            </c:dLbl>
            <c:delete val="1"/>
          </c:dLbls>
          <c:cat>
            <c:strRef>
              <c:f>Sheet1!$A$2:$A$5</c:f>
              <c:strCache>
                <c:ptCount val="4"/>
                <c:pt idx="0">
                  <c:v>Growth has slowed down for good</c:v>
                </c:pt>
                <c:pt idx="1">
                  <c:v>Growth will continue, but not as fast as before</c:v>
                </c:pt>
                <c:pt idx="2">
                  <c:v>Growth will continue as fast as before</c:v>
                </c:pt>
                <c:pt idx="3">
                  <c:v>Not Sure</c:v>
                </c:pt>
              </c:strCache>
            </c:strRef>
          </c:cat>
          <c:val>
            <c:numRef>
              <c:f>Sheet1!$C$2:$C$5</c:f>
              <c:numCache>
                <c:formatCode>0%</c:formatCode>
                <c:ptCount val="4"/>
                <c:pt idx="0" formatCode="General">
                  <c:v>0.0</c:v>
                </c:pt>
                <c:pt idx="1">
                  <c:v>0.55</c:v>
                </c:pt>
                <c:pt idx="2">
                  <c:v>0.42</c:v>
                </c:pt>
                <c:pt idx="3">
                  <c:v>0.03</c:v>
                </c:pt>
              </c:numCache>
            </c:numRef>
          </c:val>
        </c:ser>
        <c:axId val="559776984"/>
        <c:axId val="671310456"/>
      </c:barChart>
      <c:catAx>
        <c:axId val="559776984"/>
        <c:scaling>
          <c:orientation val="maxMin"/>
        </c:scaling>
        <c:axPos val="l"/>
        <c:tickLblPos val="nextTo"/>
        <c:txPr>
          <a:bodyPr/>
          <a:lstStyle/>
          <a:p>
            <a:pPr>
              <a:defRPr sz="1800"/>
            </a:pPr>
            <a:endParaRPr lang="en-US"/>
          </a:p>
        </c:txPr>
        <c:crossAx val="671310456"/>
        <c:crosses val="autoZero"/>
        <c:auto val="1"/>
        <c:lblAlgn val="ctr"/>
        <c:lblOffset val="100"/>
        <c:tickLblSkip val="1"/>
        <c:tickMarkSkip val="1"/>
      </c:catAx>
      <c:valAx>
        <c:axId val="671310456"/>
        <c:scaling>
          <c:orientation val="minMax"/>
        </c:scaling>
        <c:delete val="1"/>
        <c:axPos val="t"/>
        <c:numFmt formatCode="0%" sourceLinked="1"/>
        <c:tickLblPos val="nextTo"/>
        <c:crossAx val="559776984"/>
        <c:crosses val="autoZero"/>
        <c:crossBetween val="between"/>
      </c:valAx>
    </c:plotArea>
    <c:legend>
      <c:legendPos val="b"/>
      <c:layout/>
    </c:legend>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barChart>
        <c:barDir val="col"/>
        <c:grouping val="clustered"/>
        <c:ser>
          <c:idx val="0"/>
          <c:order val="0"/>
          <c:tx>
            <c:strRef>
              <c:f>Sheet1!$B$1</c:f>
              <c:strCache>
                <c:ptCount val="1"/>
                <c:pt idx="0">
                  <c:v>Apache Junction</c:v>
                </c:pt>
              </c:strCache>
            </c:strRef>
          </c:tx>
          <c:dLbls>
            <c:dLbl>
              <c:idx val="0"/>
              <c:layout/>
              <c:showVal val="1"/>
            </c:dLbl>
            <c:dLbl>
              <c:idx val="1"/>
              <c:layout/>
              <c:showVal val="1"/>
            </c:dLbl>
            <c:dLbl>
              <c:idx val="2"/>
              <c:layout/>
              <c:showVal val="1"/>
            </c:dLbl>
            <c:delete val="1"/>
          </c:dLbls>
          <c:cat>
            <c:strRef>
              <c:f>Sheet1!$A$2:$A$4</c:f>
              <c:strCache>
                <c:ptCount val="3"/>
                <c:pt idx="0">
                  <c:v>Very Important</c:v>
                </c:pt>
                <c:pt idx="1">
                  <c:v>Somewhat Important</c:v>
                </c:pt>
                <c:pt idx="2">
                  <c:v>Not Important</c:v>
                </c:pt>
              </c:strCache>
            </c:strRef>
          </c:cat>
          <c:val>
            <c:numRef>
              <c:f>Sheet1!$B$2:$B$4</c:f>
              <c:numCache>
                <c:formatCode>0%</c:formatCode>
                <c:ptCount val="3"/>
                <c:pt idx="0">
                  <c:v>0.84</c:v>
                </c:pt>
                <c:pt idx="1">
                  <c:v>0.14</c:v>
                </c:pt>
                <c:pt idx="2">
                  <c:v>0.02</c:v>
                </c:pt>
              </c:numCache>
            </c:numRef>
          </c:val>
        </c:ser>
        <c:ser>
          <c:idx val="1"/>
          <c:order val="1"/>
          <c:tx>
            <c:strRef>
              <c:f>Sheet1!$C$1</c:f>
              <c:strCache>
                <c:ptCount val="1"/>
                <c:pt idx="0">
                  <c:v>Florence</c:v>
                </c:pt>
              </c:strCache>
            </c:strRef>
          </c:tx>
          <c:dLbls>
            <c:dLbl>
              <c:idx val="0"/>
              <c:layout/>
              <c:showVal val="1"/>
            </c:dLbl>
            <c:dLbl>
              <c:idx val="1"/>
              <c:layout/>
              <c:showVal val="1"/>
            </c:dLbl>
            <c:dLbl>
              <c:idx val="2"/>
              <c:layout/>
              <c:showVal val="1"/>
            </c:dLbl>
            <c:delete val="1"/>
          </c:dLbls>
          <c:cat>
            <c:strRef>
              <c:f>Sheet1!$A$2:$A$4</c:f>
              <c:strCache>
                <c:ptCount val="3"/>
                <c:pt idx="0">
                  <c:v>Very Important</c:v>
                </c:pt>
                <c:pt idx="1">
                  <c:v>Somewhat Important</c:v>
                </c:pt>
                <c:pt idx="2">
                  <c:v>Not Important</c:v>
                </c:pt>
              </c:strCache>
            </c:strRef>
          </c:cat>
          <c:val>
            <c:numRef>
              <c:f>Sheet1!$C$2:$C$4</c:f>
              <c:numCache>
                <c:formatCode>0%</c:formatCode>
                <c:ptCount val="3"/>
                <c:pt idx="0">
                  <c:v>0.77</c:v>
                </c:pt>
                <c:pt idx="1">
                  <c:v>0.17</c:v>
                </c:pt>
                <c:pt idx="2">
                  <c:v>0.05</c:v>
                </c:pt>
              </c:numCache>
            </c:numRef>
          </c:val>
        </c:ser>
        <c:axId val="673658728"/>
        <c:axId val="700465832"/>
      </c:barChart>
      <c:catAx>
        <c:axId val="673658728"/>
        <c:scaling>
          <c:orientation val="minMax"/>
        </c:scaling>
        <c:axPos val="b"/>
        <c:tickLblPos val="nextTo"/>
        <c:crossAx val="700465832"/>
        <c:crosses val="autoZero"/>
        <c:auto val="1"/>
        <c:lblAlgn val="ctr"/>
        <c:lblOffset val="100"/>
      </c:catAx>
      <c:valAx>
        <c:axId val="700465832"/>
        <c:scaling>
          <c:orientation val="minMax"/>
        </c:scaling>
        <c:delete val="1"/>
        <c:axPos val="l"/>
        <c:numFmt formatCode="0%" sourceLinked="1"/>
        <c:tickLblPos val="nextTo"/>
        <c:crossAx val="673658728"/>
        <c:crosses val="autoZero"/>
        <c:crossBetween val="between"/>
      </c:valAx>
    </c:plotArea>
    <c:legend>
      <c:legendPos val="b"/>
      <c:layout/>
    </c:legend>
    <c:plotVisOnly val="1"/>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manualLayout>
          <c:layoutTarget val="inner"/>
          <c:xMode val="edge"/>
          <c:yMode val="edge"/>
          <c:x val="0.0300546448087432"/>
          <c:y val="0.0269607843137255"/>
          <c:w val="0.887978142076503"/>
          <c:h val="0.867894665740312"/>
        </c:manualLayout>
      </c:layout>
      <c:barChart>
        <c:barDir val="bar"/>
        <c:grouping val="clustered"/>
        <c:ser>
          <c:idx val="0"/>
          <c:order val="0"/>
          <c:tx>
            <c:strRef>
              <c:f>Sheet1!$B$1</c:f>
              <c:strCache>
                <c:ptCount val="1"/>
                <c:pt idx="0">
                  <c:v>Apache Junction</c:v>
                </c:pt>
              </c:strCache>
            </c:strRef>
          </c:tx>
          <c:dLbls>
            <c:dLbl>
              <c:idx val="0"/>
              <c:layout/>
              <c:showVal val="1"/>
            </c:dLbl>
            <c:dLbl>
              <c:idx val="1"/>
              <c:layout/>
              <c:showVal val="1"/>
            </c:dLbl>
            <c:dLbl>
              <c:idx val="2"/>
              <c:layout/>
              <c:showVal val="1"/>
            </c:dLbl>
            <c:delete val="1"/>
          </c:dLbls>
          <c:cat>
            <c:numRef>
              <c:f>Sheet1!$A$2:$A$4</c:f>
              <c:numCache>
                <c:formatCode>General</c:formatCode>
                <c:ptCount val="3"/>
                <c:pt idx="0">
                  <c:v>3.0</c:v>
                </c:pt>
                <c:pt idx="1">
                  <c:v>2.0</c:v>
                </c:pt>
                <c:pt idx="2">
                  <c:v>1.0</c:v>
                </c:pt>
              </c:numCache>
            </c:numRef>
          </c:cat>
          <c:val>
            <c:numRef>
              <c:f>Sheet1!$B$2:$B$4</c:f>
              <c:numCache>
                <c:formatCode>0%</c:formatCode>
                <c:ptCount val="3"/>
                <c:pt idx="0">
                  <c:v>0.12</c:v>
                </c:pt>
                <c:pt idx="1">
                  <c:v>0.71</c:v>
                </c:pt>
                <c:pt idx="2">
                  <c:v>0.17</c:v>
                </c:pt>
              </c:numCache>
            </c:numRef>
          </c:val>
        </c:ser>
        <c:ser>
          <c:idx val="1"/>
          <c:order val="1"/>
          <c:tx>
            <c:strRef>
              <c:f>Sheet1!$C$1</c:f>
              <c:strCache>
                <c:ptCount val="1"/>
                <c:pt idx="0">
                  <c:v>Florence</c:v>
                </c:pt>
              </c:strCache>
            </c:strRef>
          </c:tx>
          <c:dLbls>
            <c:dLbl>
              <c:idx val="0"/>
              <c:layout/>
              <c:showVal val="1"/>
            </c:dLbl>
            <c:dLbl>
              <c:idx val="1"/>
              <c:layout/>
              <c:showVal val="1"/>
            </c:dLbl>
            <c:dLbl>
              <c:idx val="2"/>
              <c:layout/>
              <c:showVal val="1"/>
            </c:dLbl>
            <c:delete val="1"/>
          </c:dLbls>
          <c:cat>
            <c:numRef>
              <c:f>Sheet1!$A$2:$A$4</c:f>
              <c:numCache>
                <c:formatCode>General</c:formatCode>
                <c:ptCount val="3"/>
                <c:pt idx="0">
                  <c:v>3.0</c:v>
                </c:pt>
                <c:pt idx="1">
                  <c:v>2.0</c:v>
                </c:pt>
                <c:pt idx="2">
                  <c:v>1.0</c:v>
                </c:pt>
              </c:numCache>
            </c:numRef>
          </c:cat>
          <c:val>
            <c:numRef>
              <c:f>Sheet1!$C$2:$C$4</c:f>
              <c:numCache>
                <c:formatCode>0%</c:formatCode>
                <c:ptCount val="3"/>
                <c:pt idx="0">
                  <c:v>0.08</c:v>
                </c:pt>
                <c:pt idx="1">
                  <c:v>0.74</c:v>
                </c:pt>
                <c:pt idx="2">
                  <c:v>0.18</c:v>
                </c:pt>
              </c:numCache>
            </c:numRef>
          </c:val>
        </c:ser>
        <c:axId val="633741608"/>
        <c:axId val="467456888"/>
      </c:barChart>
      <c:catAx>
        <c:axId val="633741608"/>
        <c:scaling>
          <c:orientation val="minMax"/>
        </c:scaling>
        <c:delete val="1"/>
        <c:axPos val="l"/>
        <c:numFmt formatCode="General" sourceLinked="1"/>
        <c:tickLblPos val="nextTo"/>
        <c:crossAx val="467456888"/>
        <c:crosses val="autoZero"/>
        <c:auto val="1"/>
        <c:lblAlgn val="ctr"/>
        <c:lblOffset val="100"/>
      </c:catAx>
      <c:valAx>
        <c:axId val="467456888"/>
        <c:scaling>
          <c:orientation val="minMax"/>
        </c:scaling>
        <c:delete val="1"/>
        <c:axPos val="b"/>
        <c:numFmt formatCode="0%" sourceLinked="1"/>
        <c:tickLblPos val="nextTo"/>
        <c:crossAx val="633741608"/>
        <c:crosses val="autoZero"/>
        <c:crossBetween val="between"/>
      </c:valAx>
    </c:plotArea>
    <c:legend>
      <c:legendPos val="b"/>
      <c:layout/>
    </c:legend>
    <c:plotVisOnly val="1"/>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manualLayout>
          <c:layoutTarget val="inner"/>
          <c:xMode val="edge"/>
          <c:yMode val="edge"/>
          <c:x val="0.0300546448087432"/>
          <c:y val="0.0269607843137255"/>
          <c:w val="0.887978142076503"/>
          <c:h val="0.904424369898968"/>
        </c:manualLayout>
      </c:layout>
      <c:barChart>
        <c:barDir val="bar"/>
        <c:grouping val="clustered"/>
        <c:ser>
          <c:idx val="0"/>
          <c:order val="0"/>
          <c:tx>
            <c:strRef>
              <c:f>Sheet1!$B$1</c:f>
              <c:strCache>
                <c:ptCount val="1"/>
                <c:pt idx="0">
                  <c:v>Apache Junction</c:v>
                </c:pt>
              </c:strCache>
            </c:strRef>
          </c:tx>
          <c:dLbls>
            <c:dLbl>
              <c:idx val="0"/>
              <c:layout/>
              <c:showVal val="1"/>
            </c:dLbl>
            <c:dLbl>
              <c:idx val="1"/>
              <c:layout/>
              <c:showVal val="1"/>
            </c:dLbl>
            <c:dLbl>
              <c:idx val="2"/>
              <c:layout/>
              <c:showVal val="1"/>
            </c:dLbl>
            <c:dLbl>
              <c:idx val="3"/>
              <c:layout/>
              <c:showVal val="1"/>
            </c:dLbl>
            <c:delete val="1"/>
          </c:dLbls>
          <c:cat>
            <c:numRef>
              <c:f>Sheet1!$A$2:$A$5</c:f>
              <c:numCache>
                <c:formatCode>General</c:formatCode>
                <c:ptCount val="4"/>
                <c:pt idx="0">
                  <c:v>4.0</c:v>
                </c:pt>
                <c:pt idx="1">
                  <c:v>3.0</c:v>
                </c:pt>
                <c:pt idx="2">
                  <c:v>2.0</c:v>
                </c:pt>
                <c:pt idx="3">
                  <c:v>1.0</c:v>
                </c:pt>
              </c:numCache>
            </c:numRef>
          </c:cat>
          <c:val>
            <c:numRef>
              <c:f>Sheet1!$B$2:$B$5</c:f>
              <c:numCache>
                <c:formatCode>0%</c:formatCode>
                <c:ptCount val="4"/>
                <c:pt idx="0">
                  <c:v>0.08</c:v>
                </c:pt>
                <c:pt idx="1">
                  <c:v>0.23</c:v>
                </c:pt>
                <c:pt idx="2">
                  <c:v>0.63</c:v>
                </c:pt>
                <c:pt idx="3">
                  <c:v>0.06</c:v>
                </c:pt>
              </c:numCache>
            </c:numRef>
          </c:val>
        </c:ser>
        <c:ser>
          <c:idx val="1"/>
          <c:order val="1"/>
          <c:tx>
            <c:strRef>
              <c:f>Sheet1!$C$1</c:f>
              <c:strCache>
                <c:ptCount val="1"/>
                <c:pt idx="0">
                  <c:v>Florence</c:v>
                </c:pt>
              </c:strCache>
            </c:strRef>
          </c:tx>
          <c:dLbls>
            <c:dLbl>
              <c:idx val="0"/>
              <c:layout/>
              <c:showVal val="1"/>
            </c:dLbl>
            <c:dLbl>
              <c:idx val="1"/>
              <c:layout/>
              <c:showVal val="1"/>
            </c:dLbl>
            <c:dLbl>
              <c:idx val="2"/>
              <c:layout/>
              <c:showVal val="1"/>
            </c:dLbl>
            <c:dLbl>
              <c:idx val="3"/>
              <c:layout/>
              <c:showVal val="1"/>
            </c:dLbl>
            <c:delete val="1"/>
          </c:dLbls>
          <c:cat>
            <c:numRef>
              <c:f>Sheet1!$A$2:$A$5</c:f>
              <c:numCache>
                <c:formatCode>General</c:formatCode>
                <c:ptCount val="4"/>
                <c:pt idx="0">
                  <c:v>4.0</c:v>
                </c:pt>
                <c:pt idx="1">
                  <c:v>3.0</c:v>
                </c:pt>
                <c:pt idx="2">
                  <c:v>2.0</c:v>
                </c:pt>
                <c:pt idx="3">
                  <c:v>1.0</c:v>
                </c:pt>
              </c:numCache>
            </c:numRef>
          </c:cat>
          <c:val>
            <c:numRef>
              <c:f>Sheet1!$C$2:$C$5</c:f>
              <c:numCache>
                <c:formatCode>0%</c:formatCode>
                <c:ptCount val="4"/>
                <c:pt idx="0">
                  <c:v>0.03</c:v>
                </c:pt>
                <c:pt idx="1">
                  <c:v>0.3</c:v>
                </c:pt>
                <c:pt idx="2">
                  <c:v>0.59</c:v>
                </c:pt>
                <c:pt idx="3">
                  <c:v>0.08</c:v>
                </c:pt>
              </c:numCache>
            </c:numRef>
          </c:val>
        </c:ser>
        <c:axId val="634259544"/>
        <c:axId val="576869224"/>
      </c:barChart>
      <c:catAx>
        <c:axId val="634259544"/>
        <c:scaling>
          <c:orientation val="minMax"/>
        </c:scaling>
        <c:delete val="1"/>
        <c:axPos val="l"/>
        <c:numFmt formatCode="General" sourceLinked="1"/>
        <c:tickLblPos val="nextTo"/>
        <c:crossAx val="576869224"/>
        <c:crosses val="autoZero"/>
        <c:auto val="1"/>
        <c:lblAlgn val="ctr"/>
        <c:lblOffset val="100"/>
      </c:catAx>
      <c:valAx>
        <c:axId val="576869224"/>
        <c:scaling>
          <c:orientation val="minMax"/>
        </c:scaling>
        <c:delete val="1"/>
        <c:axPos val="b"/>
        <c:numFmt formatCode="0%" sourceLinked="1"/>
        <c:tickLblPos val="nextTo"/>
        <c:crossAx val="634259544"/>
        <c:crosses val="autoZero"/>
        <c:crossBetween val="between"/>
      </c:valAx>
    </c:plotArea>
    <c:legend>
      <c:legendPos val="b"/>
      <c:layout/>
    </c:legend>
    <c:plotVisOnly val="1"/>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manualLayout>
          <c:layoutTarget val="inner"/>
          <c:xMode val="edge"/>
          <c:yMode val="edge"/>
          <c:x val="0.0361152469577666"/>
          <c:y val="0.00184661848775752"/>
          <c:w val="0.887978142076503"/>
          <c:h val="0.904424369898968"/>
        </c:manualLayout>
      </c:layout>
      <c:barChart>
        <c:barDir val="bar"/>
        <c:grouping val="clustered"/>
        <c:ser>
          <c:idx val="0"/>
          <c:order val="0"/>
          <c:tx>
            <c:strRef>
              <c:f>Sheet1!$B$1</c:f>
              <c:strCache>
                <c:ptCount val="1"/>
                <c:pt idx="0">
                  <c:v>Apache Junction</c:v>
                </c:pt>
              </c:strCache>
            </c:strRef>
          </c:tx>
          <c:dLbls>
            <c:dLbl>
              <c:idx val="0"/>
              <c:layout/>
              <c:showVal val="1"/>
            </c:dLbl>
            <c:dLbl>
              <c:idx val="1"/>
              <c:layout/>
              <c:showVal val="1"/>
            </c:dLbl>
            <c:dLbl>
              <c:idx val="2"/>
              <c:layout/>
              <c:showVal val="1"/>
            </c:dLbl>
            <c:dLbl>
              <c:idx val="3"/>
              <c:showVal val="1"/>
            </c:dLbl>
            <c:delete val="1"/>
          </c:dLbls>
          <c:cat>
            <c:numRef>
              <c:f>Sheet1!$A$2:$A$4</c:f>
              <c:numCache>
                <c:formatCode>General</c:formatCode>
                <c:ptCount val="3"/>
                <c:pt idx="0">
                  <c:v>3.0</c:v>
                </c:pt>
                <c:pt idx="1">
                  <c:v>2.0</c:v>
                </c:pt>
                <c:pt idx="2">
                  <c:v>1.0</c:v>
                </c:pt>
              </c:numCache>
            </c:numRef>
          </c:cat>
          <c:val>
            <c:numRef>
              <c:f>Sheet1!$B$2:$B$4</c:f>
              <c:numCache>
                <c:formatCode>0%</c:formatCode>
                <c:ptCount val="3"/>
                <c:pt idx="0">
                  <c:v>0.61</c:v>
                </c:pt>
                <c:pt idx="1">
                  <c:v>0.35</c:v>
                </c:pt>
                <c:pt idx="2">
                  <c:v>0.04</c:v>
                </c:pt>
              </c:numCache>
            </c:numRef>
          </c:val>
        </c:ser>
        <c:ser>
          <c:idx val="1"/>
          <c:order val="1"/>
          <c:tx>
            <c:strRef>
              <c:f>Sheet1!$C$1</c:f>
              <c:strCache>
                <c:ptCount val="1"/>
                <c:pt idx="0">
                  <c:v>Florence</c:v>
                </c:pt>
              </c:strCache>
            </c:strRef>
          </c:tx>
          <c:dLbls>
            <c:dLbl>
              <c:idx val="0"/>
              <c:layout/>
              <c:showVal val="1"/>
            </c:dLbl>
            <c:dLbl>
              <c:idx val="1"/>
              <c:layout/>
              <c:showVal val="1"/>
            </c:dLbl>
            <c:dLbl>
              <c:idx val="2"/>
              <c:layout/>
              <c:showVal val="1"/>
            </c:dLbl>
            <c:dLbl>
              <c:idx val="3"/>
              <c:showVal val="1"/>
            </c:dLbl>
            <c:delete val="1"/>
          </c:dLbls>
          <c:cat>
            <c:numRef>
              <c:f>Sheet1!$A$2:$A$4</c:f>
              <c:numCache>
                <c:formatCode>General</c:formatCode>
                <c:ptCount val="3"/>
                <c:pt idx="0">
                  <c:v>3.0</c:v>
                </c:pt>
                <c:pt idx="1">
                  <c:v>2.0</c:v>
                </c:pt>
                <c:pt idx="2">
                  <c:v>1.0</c:v>
                </c:pt>
              </c:numCache>
            </c:numRef>
          </c:cat>
          <c:val>
            <c:numRef>
              <c:f>Sheet1!$C$2:$C$4</c:f>
              <c:numCache>
                <c:formatCode>0%</c:formatCode>
                <c:ptCount val="3"/>
                <c:pt idx="0">
                  <c:v>0.73</c:v>
                </c:pt>
                <c:pt idx="1">
                  <c:v>0.24</c:v>
                </c:pt>
                <c:pt idx="2">
                  <c:v>0.03</c:v>
                </c:pt>
              </c:numCache>
            </c:numRef>
          </c:val>
        </c:ser>
        <c:axId val="527309240"/>
        <c:axId val="574925560"/>
      </c:barChart>
      <c:catAx>
        <c:axId val="527309240"/>
        <c:scaling>
          <c:orientation val="minMax"/>
        </c:scaling>
        <c:delete val="1"/>
        <c:axPos val="l"/>
        <c:numFmt formatCode="General" sourceLinked="1"/>
        <c:tickLblPos val="nextTo"/>
        <c:crossAx val="574925560"/>
        <c:crosses val="autoZero"/>
        <c:auto val="1"/>
        <c:lblAlgn val="ctr"/>
        <c:lblOffset val="100"/>
      </c:catAx>
      <c:valAx>
        <c:axId val="574925560"/>
        <c:scaling>
          <c:orientation val="minMax"/>
        </c:scaling>
        <c:delete val="1"/>
        <c:axPos val="b"/>
        <c:numFmt formatCode="0%" sourceLinked="1"/>
        <c:tickLblPos val="nextTo"/>
        <c:crossAx val="527309240"/>
        <c:crosses val="autoZero"/>
        <c:crossBetween val="between"/>
      </c:valAx>
    </c:plotArea>
    <c:legend>
      <c:legendPos val="b"/>
      <c:layout/>
    </c:legend>
    <c:plotVisOnly val="1"/>
  </c:chart>
  <c:txPr>
    <a:bodyPr/>
    <a:lstStyle/>
    <a:p>
      <a:pPr>
        <a:defRPr sz="1800"/>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0.04505</cdr:x>
      <cdr:y>0.71728</cdr:y>
    </cdr:from>
    <cdr:to>
      <cdr:x>0.11712</cdr:x>
      <cdr:y>0.7801</cdr:y>
    </cdr:to>
    <cdr:sp macro="" textlink="">
      <cdr:nvSpPr>
        <cdr:cNvPr id="2" name="TextBox 1"/>
        <cdr:cNvSpPr txBox="1"/>
      </cdr:nvSpPr>
      <cdr:spPr>
        <a:xfrm xmlns:a="http://schemas.openxmlformats.org/drawingml/2006/main">
          <a:off x="381000" y="3479800"/>
          <a:ext cx="609600" cy="3048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400" dirty="0" smtClean="0"/>
            <a:t>&lt;1%</a:t>
          </a:r>
          <a:endParaRPr lang="en-US" sz="14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fld id="{861A41EC-7426-F64C-87AE-D9B034A9383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fld id="{5BC81062-4DA7-0048-9362-26E8F62DAF9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fld id="{E644CA1A-77B6-384E-9AD5-4ADF82357F2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fld id="{56DB5825-4AAA-5A46-9EEF-E60B96E7E54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fld id="{8167CA6F-BBF9-C947-8A4A-693B8773767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fld id="{0D26E3A0-13A7-BF47-ACE1-10658919895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endParaRPr lang="en-US"/>
          </a:p>
        </p:txBody>
      </p:sp>
      <p:sp>
        <p:nvSpPr>
          <p:cNvPr id="6" name="Rectangle 6"/>
          <p:cNvSpPr>
            <a:spLocks noGrp="1" noChangeArrowheads="1"/>
          </p:cNvSpPr>
          <p:nvPr>
            <p:ph type="ftr" sz="quarter" idx="11"/>
          </p:nvPr>
        </p:nvSpPr>
        <p:spPr>
          <a:ln/>
        </p:spPr>
        <p:txBody>
          <a:bodyPr/>
          <a:lstStyle>
            <a:lvl1pPr>
              <a:defRPr/>
            </a:lvl1pPr>
          </a:lstStyle>
          <a:p>
            <a:endParaRPr lang="en-US"/>
          </a:p>
        </p:txBody>
      </p:sp>
      <p:sp>
        <p:nvSpPr>
          <p:cNvPr id="7" name="Rectangle 7"/>
          <p:cNvSpPr>
            <a:spLocks noGrp="1" noChangeArrowheads="1"/>
          </p:cNvSpPr>
          <p:nvPr>
            <p:ph type="sldNum" sz="quarter" idx="12"/>
          </p:nvPr>
        </p:nvSpPr>
        <p:spPr>
          <a:ln/>
        </p:spPr>
        <p:txBody>
          <a:bodyPr/>
          <a:lstStyle>
            <a:lvl1pPr>
              <a:defRPr/>
            </a:lvl1pPr>
          </a:lstStyle>
          <a:p>
            <a:fld id="{60C5DD73-3533-6A45-B537-3FA86F8F99F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endParaRPr lang="en-US"/>
          </a:p>
        </p:txBody>
      </p:sp>
      <p:sp>
        <p:nvSpPr>
          <p:cNvPr id="8" name="Rectangle 6"/>
          <p:cNvSpPr>
            <a:spLocks noGrp="1" noChangeArrowheads="1"/>
          </p:cNvSpPr>
          <p:nvPr>
            <p:ph type="ftr" sz="quarter" idx="11"/>
          </p:nvPr>
        </p:nvSpPr>
        <p:spPr>
          <a:ln/>
        </p:spPr>
        <p:txBody>
          <a:bodyPr/>
          <a:lstStyle>
            <a:lvl1pPr>
              <a:defRPr/>
            </a:lvl1pPr>
          </a:lstStyle>
          <a:p>
            <a:endParaRPr lang="en-US"/>
          </a:p>
        </p:txBody>
      </p:sp>
      <p:sp>
        <p:nvSpPr>
          <p:cNvPr id="9" name="Rectangle 7"/>
          <p:cNvSpPr>
            <a:spLocks noGrp="1" noChangeArrowheads="1"/>
          </p:cNvSpPr>
          <p:nvPr>
            <p:ph type="sldNum" sz="quarter" idx="12"/>
          </p:nvPr>
        </p:nvSpPr>
        <p:spPr>
          <a:ln/>
        </p:spPr>
        <p:txBody>
          <a:bodyPr/>
          <a:lstStyle>
            <a:lvl1pPr>
              <a:defRPr/>
            </a:lvl1pPr>
          </a:lstStyle>
          <a:p>
            <a:fld id="{DED8E3F9-57E7-B940-A5D5-346F34151C4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endParaRPr lang="en-US"/>
          </a:p>
        </p:txBody>
      </p:sp>
      <p:sp>
        <p:nvSpPr>
          <p:cNvPr id="4" name="Rectangle 6"/>
          <p:cNvSpPr>
            <a:spLocks noGrp="1" noChangeArrowheads="1"/>
          </p:cNvSpPr>
          <p:nvPr>
            <p:ph type="ftr" sz="quarter" idx="11"/>
          </p:nvPr>
        </p:nvSpPr>
        <p:spPr>
          <a:ln/>
        </p:spPr>
        <p:txBody>
          <a:bodyPr/>
          <a:lstStyle>
            <a:lvl1pPr>
              <a:defRPr/>
            </a:lvl1pPr>
          </a:lstStyle>
          <a:p>
            <a:endParaRPr lang="en-US"/>
          </a:p>
        </p:txBody>
      </p:sp>
      <p:sp>
        <p:nvSpPr>
          <p:cNvPr id="5" name="Rectangle 7"/>
          <p:cNvSpPr>
            <a:spLocks noGrp="1" noChangeArrowheads="1"/>
          </p:cNvSpPr>
          <p:nvPr>
            <p:ph type="sldNum" sz="quarter" idx="12"/>
          </p:nvPr>
        </p:nvSpPr>
        <p:spPr>
          <a:ln/>
        </p:spPr>
        <p:txBody>
          <a:bodyPr/>
          <a:lstStyle>
            <a:lvl1pPr>
              <a:defRPr/>
            </a:lvl1pPr>
          </a:lstStyle>
          <a:p>
            <a:fld id="{93749DD5-5A49-A945-B21E-74F233CD51E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endParaRPr lang="en-US"/>
          </a:p>
        </p:txBody>
      </p:sp>
      <p:sp>
        <p:nvSpPr>
          <p:cNvPr id="3" name="Rectangle 6"/>
          <p:cNvSpPr>
            <a:spLocks noGrp="1" noChangeArrowheads="1"/>
          </p:cNvSpPr>
          <p:nvPr>
            <p:ph type="ftr" sz="quarter" idx="11"/>
          </p:nvPr>
        </p:nvSpPr>
        <p:spPr>
          <a:ln/>
        </p:spPr>
        <p:txBody>
          <a:bodyPr/>
          <a:lstStyle>
            <a:lvl1pPr>
              <a:defRPr/>
            </a:lvl1pPr>
          </a:lstStyle>
          <a:p>
            <a:endParaRPr lang="en-US"/>
          </a:p>
        </p:txBody>
      </p:sp>
      <p:sp>
        <p:nvSpPr>
          <p:cNvPr id="4" name="Rectangle 7"/>
          <p:cNvSpPr>
            <a:spLocks noGrp="1" noChangeArrowheads="1"/>
          </p:cNvSpPr>
          <p:nvPr>
            <p:ph type="sldNum" sz="quarter" idx="12"/>
          </p:nvPr>
        </p:nvSpPr>
        <p:spPr>
          <a:ln/>
        </p:spPr>
        <p:txBody>
          <a:bodyPr/>
          <a:lstStyle>
            <a:lvl1pPr>
              <a:defRPr/>
            </a:lvl1pPr>
          </a:lstStyle>
          <a:p>
            <a:fld id="{2FEF758F-BFB4-174B-85F1-78E45D63791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endParaRPr lang="en-US"/>
          </a:p>
        </p:txBody>
      </p:sp>
      <p:sp>
        <p:nvSpPr>
          <p:cNvPr id="6" name="Rectangle 6"/>
          <p:cNvSpPr>
            <a:spLocks noGrp="1" noChangeArrowheads="1"/>
          </p:cNvSpPr>
          <p:nvPr>
            <p:ph type="ftr" sz="quarter" idx="11"/>
          </p:nvPr>
        </p:nvSpPr>
        <p:spPr>
          <a:ln/>
        </p:spPr>
        <p:txBody>
          <a:bodyPr/>
          <a:lstStyle>
            <a:lvl1pPr>
              <a:defRPr/>
            </a:lvl1pPr>
          </a:lstStyle>
          <a:p>
            <a:endParaRPr lang="en-US"/>
          </a:p>
        </p:txBody>
      </p:sp>
      <p:sp>
        <p:nvSpPr>
          <p:cNvPr id="7" name="Rectangle 7"/>
          <p:cNvSpPr>
            <a:spLocks noGrp="1" noChangeArrowheads="1"/>
          </p:cNvSpPr>
          <p:nvPr>
            <p:ph type="sldNum" sz="quarter" idx="12"/>
          </p:nvPr>
        </p:nvSpPr>
        <p:spPr>
          <a:ln/>
        </p:spPr>
        <p:txBody>
          <a:bodyPr/>
          <a:lstStyle>
            <a:lvl1pPr>
              <a:defRPr/>
            </a:lvl1pPr>
          </a:lstStyle>
          <a:p>
            <a:fld id="{1411862F-F80A-D640-B055-3B25FDE87BD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endParaRPr lang="en-US"/>
          </a:p>
        </p:txBody>
      </p:sp>
      <p:sp>
        <p:nvSpPr>
          <p:cNvPr id="6" name="Rectangle 6"/>
          <p:cNvSpPr>
            <a:spLocks noGrp="1" noChangeArrowheads="1"/>
          </p:cNvSpPr>
          <p:nvPr>
            <p:ph type="ftr" sz="quarter" idx="11"/>
          </p:nvPr>
        </p:nvSpPr>
        <p:spPr>
          <a:ln/>
        </p:spPr>
        <p:txBody>
          <a:bodyPr/>
          <a:lstStyle>
            <a:lvl1pPr>
              <a:defRPr/>
            </a:lvl1pPr>
          </a:lstStyle>
          <a:p>
            <a:endParaRPr lang="en-US"/>
          </a:p>
        </p:txBody>
      </p:sp>
      <p:sp>
        <p:nvSpPr>
          <p:cNvPr id="7" name="Rectangle 7"/>
          <p:cNvSpPr>
            <a:spLocks noGrp="1" noChangeArrowheads="1"/>
          </p:cNvSpPr>
          <p:nvPr>
            <p:ph type="sldNum" sz="quarter" idx="12"/>
          </p:nvPr>
        </p:nvSpPr>
        <p:spPr>
          <a:ln/>
        </p:spPr>
        <p:txBody>
          <a:bodyPr/>
          <a:lstStyle>
            <a:lvl1pPr>
              <a:defRPr/>
            </a:lvl1pPr>
          </a:lstStyle>
          <a:p>
            <a:fld id="{444F889B-ABA2-1947-BFC6-8EF3A688507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image" Target="../media/image1.jpeg"/><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pic>
        <p:nvPicPr>
          <p:cNvPr id="16386" name="Picture 2" descr="template option 4"/>
          <p:cNvPicPr>
            <a:picLocks noChangeAspect="1" noChangeArrowheads="1"/>
          </p:cNvPicPr>
          <p:nvPr userDrawn="1"/>
        </p:nvPicPr>
        <p:blipFill>
          <a:blip r:embed="rId14"/>
          <a:srcRect/>
          <a:stretch>
            <a:fillRect/>
          </a:stretch>
        </p:blipFill>
        <p:spPr bwMode="auto">
          <a:xfrm>
            <a:off x="0" y="0"/>
            <a:ext cx="9144000" cy="6858000"/>
          </a:xfrm>
          <a:prstGeom prst="rect">
            <a:avLst/>
          </a:prstGeom>
          <a:noFill/>
          <a:ln w="9525">
            <a:noFill/>
            <a:miter lim="800000"/>
            <a:headEnd/>
            <a:tailEnd/>
          </a:ln>
        </p:spPr>
      </p:pic>
      <p:sp>
        <p:nvSpPr>
          <p:cNvPr id="16387" name="Rectangle 3"/>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6388"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4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615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615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57D14AE-B6D3-B94E-AF50-BC151BF852A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4400">
          <a:solidFill>
            <a:srgbClr val="893100"/>
          </a:solidFill>
          <a:latin typeface="+mj-lt"/>
          <a:ea typeface="+mj-ea"/>
          <a:cs typeface="+mj-cs"/>
        </a:defRPr>
      </a:lvl1pPr>
      <a:lvl2pPr algn="ctr" rtl="0" eaLnBrk="0" fontAlgn="base" hangingPunct="0">
        <a:spcBef>
          <a:spcPct val="0"/>
        </a:spcBef>
        <a:spcAft>
          <a:spcPct val="0"/>
        </a:spcAft>
        <a:defRPr sz="4400">
          <a:solidFill>
            <a:srgbClr val="893100"/>
          </a:solidFill>
          <a:latin typeface="Gill Sans MT" pitchFamily="-65" charset="-18"/>
          <a:ea typeface="Arial" pitchFamily="-65" charset="0"/>
          <a:cs typeface="Arial" pitchFamily="-65" charset="0"/>
        </a:defRPr>
      </a:lvl2pPr>
      <a:lvl3pPr algn="ctr" rtl="0" eaLnBrk="0" fontAlgn="base" hangingPunct="0">
        <a:spcBef>
          <a:spcPct val="0"/>
        </a:spcBef>
        <a:spcAft>
          <a:spcPct val="0"/>
        </a:spcAft>
        <a:defRPr sz="4400">
          <a:solidFill>
            <a:srgbClr val="893100"/>
          </a:solidFill>
          <a:latin typeface="Gill Sans MT" pitchFamily="-65" charset="-18"/>
          <a:ea typeface="Arial" pitchFamily="-65" charset="0"/>
          <a:cs typeface="Arial" pitchFamily="-65" charset="0"/>
        </a:defRPr>
      </a:lvl3pPr>
      <a:lvl4pPr algn="ctr" rtl="0" eaLnBrk="0" fontAlgn="base" hangingPunct="0">
        <a:spcBef>
          <a:spcPct val="0"/>
        </a:spcBef>
        <a:spcAft>
          <a:spcPct val="0"/>
        </a:spcAft>
        <a:defRPr sz="4400">
          <a:solidFill>
            <a:srgbClr val="893100"/>
          </a:solidFill>
          <a:latin typeface="Gill Sans MT" pitchFamily="-65" charset="-18"/>
          <a:ea typeface="Arial" pitchFamily="-65" charset="0"/>
          <a:cs typeface="Arial" pitchFamily="-65" charset="0"/>
        </a:defRPr>
      </a:lvl4pPr>
      <a:lvl5pPr algn="ctr" rtl="0" eaLnBrk="0" fontAlgn="base" hangingPunct="0">
        <a:spcBef>
          <a:spcPct val="0"/>
        </a:spcBef>
        <a:spcAft>
          <a:spcPct val="0"/>
        </a:spcAft>
        <a:defRPr sz="4400">
          <a:solidFill>
            <a:srgbClr val="893100"/>
          </a:solidFill>
          <a:latin typeface="Gill Sans MT" pitchFamily="-65" charset="-18"/>
          <a:ea typeface="Arial" pitchFamily="-65" charset="0"/>
          <a:cs typeface="Arial" pitchFamily="-65" charset="0"/>
        </a:defRPr>
      </a:lvl5pPr>
      <a:lvl6pPr marL="457200" algn="ctr" rtl="0" fontAlgn="base">
        <a:spcBef>
          <a:spcPct val="0"/>
        </a:spcBef>
        <a:spcAft>
          <a:spcPct val="0"/>
        </a:spcAft>
        <a:defRPr sz="4400">
          <a:solidFill>
            <a:srgbClr val="893100"/>
          </a:solidFill>
          <a:latin typeface="Gill Sans MT" pitchFamily="-65" charset="-18"/>
          <a:ea typeface="Arial" pitchFamily="-65" charset="0"/>
          <a:cs typeface="Arial" pitchFamily="-65" charset="0"/>
        </a:defRPr>
      </a:lvl6pPr>
      <a:lvl7pPr marL="914400" algn="ctr" rtl="0" fontAlgn="base">
        <a:spcBef>
          <a:spcPct val="0"/>
        </a:spcBef>
        <a:spcAft>
          <a:spcPct val="0"/>
        </a:spcAft>
        <a:defRPr sz="4400">
          <a:solidFill>
            <a:srgbClr val="893100"/>
          </a:solidFill>
          <a:latin typeface="Gill Sans MT" pitchFamily="-65" charset="-18"/>
          <a:ea typeface="Arial" pitchFamily="-65" charset="0"/>
          <a:cs typeface="Arial" pitchFamily="-65" charset="0"/>
        </a:defRPr>
      </a:lvl7pPr>
      <a:lvl8pPr marL="1371600" algn="ctr" rtl="0" fontAlgn="base">
        <a:spcBef>
          <a:spcPct val="0"/>
        </a:spcBef>
        <a:spcAft>
          <a:spcPct val="0"/>
        </a:spcAft>
        <a:defRPr sz="4400">
          <a:solidFill>
            <a:srgbClr val="893100"/>
          </a:solidFill>
          <a:latin typeface="Gill Sans MT" pitchFamily="-65" charset="-18"/>
          <a:ea typeface="Arial" pitchFamily="-65" charset="0"/>
          <a:cs typeface="Arial" pitchFamily="-65" charset="0"/>
        </a:defRPr>
      </a:lvl8pPr>
      <a:lvl9pPr marL="1828800" algn="ctr" rtl="0" fontAlgn="base">
        <a:spcBef>
          <a:spcPct val="0"/>
        </a:spcBef>
        <a:spcAft>
          <a:spcPct val="0"/>
        </a:spcAft>
        <a:defRPr sz="4400">
          <a:solidFill>
            <a:srgbClr val="893100"/>
          </a:solidFill>
          <a:latin typeface="Gill Sans MT" pitchFamily="-65" charset="-18"/>
          <a:ea typeface="Arial" pitchFamily="-65" charset="0"/>
          <a:cs typeface="Arial" pitchFamily="-65" charset="0"/>
        </a:defRPr>
      </a:lvl9pPr>
    </p:titleStyle>
    <p:bodyStyle>
      <a:lvl1pPr marL="342900" indent="-342900" algn="l" rtl="0" eaLnBrk="0" fontAlgn="base" hangingPunct="0">
        <a:spcBef>
          <a:spcPct val="20000"/>
        </a:spcBef>
        <a:spcAft>
          <a:spcPct val="0"/>
        </a:spcAft>
        <a:buChar char="•"/>
        <a:defRPr sz="3200">
          <a:solidFill>
            <a:srgbClr val="818053"/>
          </a:solidFill>
          <a:latin typeface="+mn-lt"/>
          <a:ea typeface="+mn-ea"/>
          <a:cs typeface="+mn-cs"/>
        </a:defRPr>
      </a:lvl1pPr>
      <a:lvl2pPr marL="742950" indent="-285750" algn="l" rtl="0" eaLnBrk="0" fontAlgn="base" hangingPunct="0">
        <a:spcBef>
          <a:spcPct val="20000"/>
        </a:spcBef>
        <a:spcAft>
          <a:spcPct val="0"/>
        </a:spcAft>
        <a:buChar char="–"/>
        <a:defRPr sz="2800">
          <a:solidFill>
            <a:srgbClr val="818053"/>
          </a:solidFill>
          <a:latin typeface="+mn-lt"/>
          <a:ea typeface="+mn-ea"/>
          <a:cs typeface="+mn-cs"/>
        </a:defRPr>
      </a:lvl2pPr>
      <a:lvl3pPr marL="1143000" indent="-228600" algn="l" rtl="0" eaLnBrk="0" fontAlgn="base" hangingPunct="0">
        <a:spcBef>
          <a:spcPct val="20000"/>
        </a:spcBef>
        <a:spcAft>
          <a:spcPct val="0"/>
        </a:spcAft>
        <a:buChar char="•"/>
        <a:defRPr sz="2400">
          <a:solidFill>
            <a:srgbClr val="818053"/>
          </a:solidFill>
          <a:latin typeface="+mn-lt"/>
          <a:ea typeface="+mn-ea"/>
          <a:cs typeface="+mn-cs"/>
        </a:defRPr>
      </a:lvl3pPr>
      <a:lvl4pPr marL="1600200" indent="-228600" algn="l" rtl="0" eaLnBrk="0" fontAlgn="base" hangingPunct="0">
        <a:spcBef>
          <a:spcPct val="20000"/>
        </a:spcBef>
        <a:spcAft>
          <a:spcPct val="0"/>
        </a:spcAft>
        <a:buChar char="–"/>
        <a:defRPr sz="2000">
          <a:solidFill>
            <a:srgbClr val="818053"/>
          </a:solidFill>
          <a:latin typeface="+mn-lt"/>
          <a:ea typeface="+mn-ea"/>
          <a:cs typeface="+mn-cs"/>
        </a:defRPr>
      </a:lvl4pPr>
      <a:lvl5pPr marL="2057400" indent="-228600" algn="l" rtl="0" eaLnBrk="0" fontAlgn="base" hangingPunct="0">
        <a:spcBef>
          <a:spcPct val="20000"/>
        </a:spcBef>
        <a:spcAft>
          <a:spcPct val="0"/>
        </a:spcAft>
        <a:buChar char="»"/>
        <a:defRPr sz="2000">
          <a:solidFill>
            <a:srgbClr val="818053"/>
          </a:solidFill>
          <a:latin typeface="+mn-lt"/>
          <a:ea typeface="+mn-ea"/>
          <a:cs typeface="+mn-cs"/>
        </a:defRPr>
      </a:lvl5pPr>
      <a:lvl6pPr marL="2514600" indent="-228600" algn="l" rtl="0" fontAlgn="base">
        <a:spcBef>
          <a:spcPct val="20000"/>
        </a:spcBef>
        <a:spcAft>
          <a:spcPct val="0"/>
        </a:spcAft>
        <a:buChar char="»"/>
        <a:defRPr sz="2000">
          <a:solidFill>
            <a:srgbClr val="818053"/>
          </a:solidFill>
          <a:latin typeface="+mn-lt"/>
          <a:ea typeface="+mn-ea"/>
          <a:cs typeface="+mn-cs"/>
        </a:defRPr>
      </a:lvl6pPr>
      <a:lvl7pPr marL="2971800" indent="-228600" algn="l" rtl="0" fontAlgn="base">
        <a:spcBef>
          <a:spcPct val="20000"/>
        </a:spcBef>
        <a:spcAft>
          <a:spcPct val="0"/>
        </a:spcAft>
        <a:buChar char="»"/>
        <a:defRPr sz="2000">
          <a:solidFill>
            <a:srgbClr val="818053"/>
          </a:solidFill>
          <a:latin typeface="+mn-lt"/>
          <a:ea typeface="+mn-ea"/>
          <a:cs typeface="+mn-cs"/>
        </a:defRPr>
      </a:lvl7pPr>
      <a:lvl8pPr marL="3429000" indent="-228600" algn="l" rtl="0" fontAlgn="base">
        <a:spcBef>
          <a:spcPct val="20000"/>
        </a:spcBef>
        <a:spcAft>
          <a:spcPct val="0"/>
        </a:spcAft>
        <a:buChar char="»"/>
        <a:defRPr sz="2000">
          <a:solidFill>
            <a:srgbClr val="818053"/>
          </a:solidFill>
          <a:latin typeface="+mn-lt"/>
          <a:ea typeface="+mn-ea"/>
          <a:cs typeface="+mn-cs"/>
        </a:defRPr>
      </a:lvl8pPr>
      <a:lvl9pPr marL="3886200" indent="-228600" algn="l" rtl="0" fontAlgn="base">
        <a:spcBef>
          <a:spcPct val="20000"/>
        </a:spcBef>
        <a:spcAft>
          <a:spcPct val="0"/>
        </a:spcAft>
        <a:buChar char="»"/>
        <a:defRPr sz="2000">
          <a:solidFill>
            <a:srgbClr val="818053"/>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4" Type="http://schemas.openxmlformats.org/officeDocument/2006/relationships/chart" Target="../charts/chart7.xml"/><Relationship Id="rId1" Type="http://schemas.openxmlformats.org/officeDocument/2006/relationships/tags" Target="../tags/tag9.xml"/><Relationship Id="rId2" Type="http://schemas.openxmlformats.org/officeDocument/2006/relationships/tags" Target="../tags/tag10.xml"/><Relationship Id="rId3"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4" Type="http://schemas.openxmlformats.org/officeDocument/2006/relationships/chart" Target="../charts/chart8.xml"/><Relationship Id="rId1" Type="http://schemas.openxmlformats.org/officeDocument/2006/relationships/tags" Target="../tags/tag11.xml"/><Relationship Id="rId2" Type="http://schemas.openxmlformats.org/officeDocument/2006/relationships/tags" Target="../tags/tag12.xml"/><Relationship Id="rId3"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4" Type="http://schemas.openxmlformats.org/officeDocument/2006/relationships/chart" Target="../charts/chart9.xml"/><Relationship Id="rId1" Type="http://schemas.openxmlformats.org/officeDocument/2006/relationships/tags" Target="../tags/tag13.xml"/><Relationship Id="rId2" Type="http://schemas.openxmlformats.org/officeDocument/2006/relationships/tags" Target="../tags/tag14.xml"/><Relationship Id="rId3"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4" Type="http://schemas.openxmlformats.org/officeDocument/2006/relationships/chart" Target="../charts/chart10.xml"/><Relationship Id="rId1" Type="http://schemas.openxmlformats.org/officeDocument/2006/relationships/tags" Target="../tags/tag15.xml"/><Relationship Id="rId2" Type="http://schemas.openxmlformats.org/officeDocument/2006/relationships/tags" Target="../tags/tag16.xml"/><Relationship Id="rId3"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2.xml"/><Relationship Id="rId3" Type="http://schemas.openxmlformats.org/officeDocument/2006/relationships/chart" Target="../charts/chart11.xml"/><Relationship Id="rId1" Type="http://schemas.openxmlformats.org/officeDocument/2006/relationships/tags" Target="../tags/tag1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3" Type="http://schemas.openxmlformats.org/officeDocument/2006/relationships/chart" Target="../charts/chart12.xml"/><Relationship Id="rId1" Type="http://schemas.openxmlformats.org/officeDocument/2006/relationships/tags" Target="../tags/tag19.xml"/></Relationships>
</file>

<file path=ppt/slides/_rels/slide17.xml.rels><?xml version="1.0" encoding="UTF-8" standalone="yes"?>
<Relationships xmlns="http://schemas.openxmlformats.org/package/2006/relationships"><Relationship Id="rId4" Type="http://schemas.openxmlformats.org/officeDocument/2006/relationships/chart" Target="../charts/chart13.xml"/><Relationship Id="rId1" Type="http://schemas.openxmlformats.org/officeDocument/2006/relationships/tags" Target="../tags/tag20.xml"/><Relationship Id="rId2" Type="http://schemas.openxmlformats.org/officeDocument/2006/relationships/tags" Target="../tags/tag21.xml"/><Relationship Id="rId3"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2.xml"/><Relationship Id="rId3" Type="http://schemas.openxmlformats.org/officeDocument/2006/relationships/chart" Target="../charts/chart14.xml"/><Relationship Id="rId1" Type="http://schemas.openxmlformats.org/officeDocument/2006/relationships/tags" Target="../tags/tag2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3" Type="http://schemas.openxmlformats.org/officeDocument/2006/relationships/chart" Target="../charts/chart1.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2.xml"/><Relationship Id="rId3" Type="http://schemas.openxmlformats.org/officeDocument/2006/relationships/chart" Target="../charts/char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2.xml"/><Relationship Id="rId3" Type="http://schemas.openxmlformats.org/officeDocument/2006/relationships/chart" Target="../charts/chart3.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2.xml"/><Relationship Id="rId3" Type="http://schemas.openxmlformats.org/officeDocument/2006/relationships/chart" Target="../charts/chart4.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2.xml"/><Relationship Id="rId3" Type="http://schemas.openxmlformats.org/officeDocument/2006/relationships/chart" Target="../charts/chart5.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2.xml"/><Relationship Id="rId3" Type="http://schemas.openxmlformats.org/officeDocument/2006/relationships/chart" Target="../charts/chart6.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Methodology</a:t>
            </a:r>
            <a:endParaRPr lang="en-US" dirty="0"/>
          </a:p>
        </p:txBody>
      </p:sp>
      <p:sp>
        <p:nvSpPr>
          <p:cNvPr id="5" name="Content Placeholder 4"/>
          <p:cNvSpPr>
            <a:spLocks noGrp="1"/>
          </p:cNvSpPr>
          <p:nvPr>
            <p:ph idx="1"/>
          </p:nvPr>
        </p:nvSpPr>
        <p:spPr/>
        <p:txBody>
          <a:bodyPr/>
          <a:lstStyle/>
          <a:p>
            <a:pPr marL="0" indent="0">
              <a:spcAft>
                <a:spcPts val="1200"/>
              </a:spcAft>
              <a:buNone/>
            </a:pPr>
            <a:r>
              <a:rPr lang="en-US" dirty="0" smtClean="0"/>
              <a:t>Results in this presentation were collected during two different community sessions:</a:t>
            </a:r>
          </a:p>
          <a:p>
            <a:pPr marL="971550" lvl="1" indent="-514350">
              <a:spcAft>
                <a:spcPts val="1200"/>
              </a:spcAft>
              <a:buFont typeface="+mj-lt"/>
              <a:buAutoNum type="arabicPeriod"/>
            </a:pPr>
            <a:r>
              <a:rPr lang="en-US" dirty="0" smtClean="0"/>
              <a:t>September 1, 2009 in Apache Junction</a:t>
            </a:r>
          </a:p>
          <a:p>
            <a:pPr marL="1371600" lvl="2" indent="-514350">
              <a:spcAft>
                <a:spcPts val="1200"/>
              </a:spcAft>
            </a:pPr>
            <a:r>
              <a:rPr lang="en-US" dirty="0" smtClean="0"/>
              <a:t>Among 238 attendees</a:t>
            </a:r>
          </a:p>
          <a:p>
            <a:pPr marL="971550" lvl="1" indent="-514350">
              <a:spcAft>
                <a:spcPts val="1200"/>
              </a:spcAft>
              <a:buFont typeface="+mj-lt"/>
              <a:buAutoNum type="arabicPeriod"/>
            </a:pPr>
            <a:r>
              <a:rPr lang="en-US" dirty="0" smtClean="0"/>
              <a:t>September 2, 2009 in Anthem</a:t>
            </a:r>
          </a:p>
          <a:p>
            <a:pPr marL="1371600" lvl="2" indent="-514350">
              <a:spcAft>
                <a:spcPts val="1200"/>
              </a:spcAft>
            </a:pPr>
            <a:r>
              <a:rPr lang="en-US" dirty="0" smtClean="0"/>
              <a:t>Among 74 attendees</a:t>
            </a:r>
          </a:p>
          <a:p>
            <a:pPr lvl="1">
              <a:spcAft>
                <a:spcPts val="1200"/>
              </a:spcAft>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5" name="TPQuestion"/>
          <p:cNvSpPr>
            <a:spLocks noGrp="1"/>
          </p:cNvSpPr>
          <p:nvPr>
            <p:ph type="title"/>
          </p:nvPr>
        </p:nvSpPr>
        <p:spPr/>
        <p:txBody>
          <a:bodyPr/>
          <a:lstStyle/>
          <a:p>
            <a:r>
              <a:rPr lang="en-US" sz="2800"/>
              <a:t>Each of the scenarios has a different density and mix of housing.  Which of the following best reflects your opinion about the mix of housing that Superstition Vistas should include?</a:t>
            </a:r>
          </a:p>
        </p:txBody>
      </p:sp>
      <p:sp>
        <p:nvSpPr>
          <p:cNvPr id="3" name="TPAnswers"/>
          <p:cNvSpPr>
            <a:spLocks noGrp="1"/>
          </p:cNvSpPr>
          <p:nvPr>
            <p:ph type="body" idx="1"/>
            <p:custDataLst>
              <p:tags r:id="rId2"/>
            </p:custDataLst>
          </p:nvPr>
        </p:nvSpPr>
        <p:spPr>
          <a:xfrm>
            <a:off x="152400" y="2027238"/>
            <a:ext cx="4419600" cy="4525962"/>
          </a:xfrm>
        </p:spPr>
        <p:txBody>
          <a:bodyPr>
            <a:noAutofit/>
          </a:bodyPr>
          <a:lstStyle/>
          <a:p>
            <a:pPr marL="0" indent="0">
              <a:spcAft>
                <a:spcPts val="1200"/>
              </a:spcAft>
              <a:buNone/>
            </a:pPr>
            <a:r>
              <a:rPr lang="en-US" sz="2200" b="1" dirty="0">
                <a:solidFill>
                  <a:srgbClr val="1E4649"/>
                </a:solidFill>
              </a:rPr>
              <a:t>Primarily single-family homes</a:t>
            </a:r>
            <a:r>
              <a:rPr lang="en-US" sz="2200" dirty="0">
                <a:solidFill>
                  <a:srgbClr val="1E4649"/>
                </a:solidFill>
              </a:rPr>
              <a:t>, similar to the mix in the Phoenix area today.</a:t>
            </a:r>
          </a:p>
          <a:p>
            <a:pPr marL="0" indent="0">
              <a:spcAft>
                <a:spcPts val="1200"/>
              </a:spcAft>
              <a:buNone/>
            </a:pPr>
            <a:r>
              <a:rPr lang="en-US" sz="2200" dirty="0">
                <a:solidFill>
                  <a:srgbClr val="1E4649"/>
                </a:solidFill>
              </a:rPr>
              <a:t>A </a:t>
            </a:r>
            <a:r>
              <a:rPr lang="en-US" sz="2200" b="1" dirty="0">
                <a:solidFill>
                  <a:srgbClr val="1E4649"/>
                </a:solidFill>
              </a:rPr>
              <a:t>variety of single-family and multi-family homes</a:t>
            </a:r>
            <a:r>
              <a:rPr lang="en-US" sz="2200" dirty="0">
                <a:solidFill>
                  <a:srgbClr val="1E4649"/>
                </a:solidFill>
              </a:rPr>
              <a:t>, resulting in somewhat higher overall densities than current trends.</a:t>
            </a:r>
          </a:p>
          <a:p>
            <a:pPr marL="0" indent="0">
              <a:spcAft>
                <a:spcPts val="1200"/>
              </a:spcAft>
              <a:buNone/>
            </a:pPr>
            <a:r>
              <a:rPr lang="en-US" sz="2200" b="1" dirty="0">
                <a:solidFill>
                  <a:srgbClr val="1E4649"/>
                </a:solidFill>
              </a:rPr>
              <a:t>Primarily multi-family dwellings</a:t>
            </a:r>
            <a:r>
              <a:rPr lang="en-US" sz="2200" dirty="0">
                <a:solidFill>
                  <a:srgbClr val="1E4649"/>
                </a:solidFill>
              </a:rPr>
              <a:t>, resulting in a much higher density than exists in Phoenix today.</a:t>
            </a:r>
          </a:p>
        </p:txBody>
      </p:sp>
      <p:graphicFrame>
        <p:nvGraphicFramePr>
          <p:cNvPr id="5" name="Chart 4"/>
          <p:cNvGraphicFramePr/>
          <p:nvPr/>
        </p:nvGraphicFramePr>
        <p:xfrm>
          <a:off x="4495800" y="1676400"/>
          <a:ext cx="4648200" cy="5181600"/>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9" name="TPQuestion"/>
          <p:cNvSpPr>
            <a:spLocks noGrp="1"/>
          </p:cNvSpPr>
          <p:nvPr>
            <p:ph type="title"/>
          </p:nvPr>
        </p:nvSpPr>
        <p:spPr>
          <a:xfrm>
            <a:off x="152400" y="152400"/>
            <a:ext cx="8686800" cy="1143000"/>
          </a:xfrm>
        </p:spPr>
        <p:txBody>
          <a:bodyPr/>
          <a:lstStyle/>
          <a:p>
            <a:r>
              <a:rPr lang="en-US" sz="2800"/>
              <a:t>Which of the following best reflects your willingness to pay for environmental benefits and energy efficiency improvements to buildings and homes?</a:t>
            </a:r>
          </a:p>
        </p:txBody>
      </p:sp>
      <p:sp>
        <p:nvSpPr>
          <p:cNvPr id="3" name="TPAnswers"/>
          <p:cNvSpPr>
            <a:spLocks noGrp="1"/>
          </p:cNvSpPr>
          <p:nvPr>
            <p:ph type="body" idx="1"/>
            <p:custDataLst>
              <p:tags r:id="rId2"/>
            </p:custDataLst>
          </p:nvPr>
        </p:nvSpPr>
        <p:spPr>
          <a:xfrm>
            <a:off x="228600" y="1447800"/>
            <a:ext cx="4724400" cy="5257800"/>
          </a:xfrm>
        </p:spPr>
        <p:txBody>
          <a:bodyPr tIns="127000" bIns="127000">
            <a:noAutofit/>
          </a:bodyPr>
          <a:lstStyle/>
          <a:p>
            <a:pPr marL="0" indent="0">
              <a:spcBef>
                <a:spcPct val="0"/>
              </a:spcBef>
              <a:spcAft>
                <a:spcPts val="2400"/>
              </a:spcAft>
              <a:buNone/>
            </a:pPr>
            <a:r>
              <a:rPr lang="en-US" sz="1900" dirty="0">
                <a:solidFill>
                  <a:srgbClr val="1E4649"/>
                </a:solidFill>
              </a:rPr>
              <a:t>I am </a:t>
            </a:r>
            <a:r>
              <a:rPr lang="en-US" sz="1900" b="1" dirty="0">
                <a:solidFill>
                  <a:srgbClr val="1E4649"/>
                </a:solidFill>
              </a:rPr>
              <a:t>not willing to pay any extra </a:t>
            </a:r>
            <a:r>
              <a:rPr lang="en-US" sz="1900" dirty="0">
                <a:solidFill>
                  <a:srgbClr val="1E4649"/>
                </a:solidFill>
              </a:rPr>
              <a:t>money for more energy-efficient homes and businesses.</a:t>
            </a:r>
          </a:p>
          <a:p>
            <a:pPr marL="0" indent="0">
              <a:spcBef>
                <a:spcPct val="0"/>
              </a:spcBef>
              <a:spcAft>
                <a:spcPts val="2400"/>
              </a:spcAft>
              <a:buNone/>
            </a:pPr>
            <a:r>
              <a:rPr lang="en-US" sz="1900" dirty="0">
                <a:solidFill>
                  <a:srgbClr val="1E4649"/>
                </a:solidFill>
              </a:rPr>
              <a:t>I am </a:t>
            </a:r>
            <a:r>
              <a:rPr lang="en-US" sz="1900" b="1" dirty="0">
                <a:solidFill>
                  <a:srgbClr val="1E4649"/>
                </a:solidFill>
              </a:rPr>
              <a:t>willing to pay a bit more if the extra initial cost pays for itself </a:t>
            </a:r>
            <a:r>
              <a:rPr lang="en-US" sz="1900" dirty="0">
                <a:solidFill>
                  <a:srgbClr val="1E4649"/>
                </a:solidFill>
              </a:rPr>
              <a:t>over a reasonable time period through energy cost savings.</a:t>
            </a:r>
          </a:p>
          <a:p>
            <a:pPr marL="0" indent="0">
              <a:spcBef>
                <a:spcPct val="0"/>
              </a:spcBef>
              <a:spcAft>
                <a:spcPts val="2400"/>
              </a:spcAft>
              <a:buNone/>
            </a:pPr>
            <a:r>
              <a:rPr lang="en-US" sz="1900" dirty="0">
                <a:solidFill>
                  <a:srgbClr val="1E4649"/>
                </a:solidFill>
              </a:rPr>
              <a:t>Because of the environmental benefits, </a:t>
            </a:r>
            <a:r>
              <a:rPr lang="en-US" sz="1900" b="1" dirty="0">
                <a:solidFill>
                  <a:srgbClr val="1E4649"/>
                </a:solidFill>
              </a:rPr>
              <a:t>I’m willing to pay a moderate amount above what I can recoup </a:t>
            </a:r>
            <a:r>
              <a:rPr lang="en-US" sz="1900" dirty="0">
                <a:solidFill>
                  <a:srgbClr val="1E4649"/>
                </a:solidFill>
              </a:rPr>
              <a:t>through energy cost savings.</a:t>
            </a:r>
          </a:p>
          <a:p>
            <a:pPr marL="0" indent="0">
              <a:spcBef>
                <a:spcPct val="0"/>
              </a:spcBef>
              <a:spcAft>
                <a:spcPts val="2400"/>
              </a:spcAft>
              <a:buNone/>
            </a:pPr>
            <a:r>
              <a:rPr lang="en-US" sz="1900" dirty="0">
                <a:solidFill>
                  <a:srgbClr val="1E4649"/>
                </a:solidFill>
              </a:rPr>
              <a:t>I’m willing to </a:t>
            </a:r>
            <a:r>
              <a:rPr lang="en-US" sz="1900" b="1" dirty="0">
                <a:solidFill>
                  <a:srgbClr val="1E4649"/>
                </a:solidFill>
              </a:rPr>
              <a:t>pay a significant amount in order to achieve substantial environmental benefits.</a:t>
            </a:r>
          </a:p>
        </p:txBody>
      </p:sp>
      <p:graphicFrame>
        <p:nvGraphicFramePr>
          <p:cNvPr id="5" name="Chart 4"/>
          <p:cNvGraphicFramePr/>
          <p:nvPr/>
        </p:nvGraphicFramePr>
        <p:xfrm>
          <a:off x="4800600" y="1295400"/>
          <a:ext cx="4343400" cy="5562600"/>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3" name="TPQuestion"/>
          <p:cNvSpPr>
            <a:spLocks noGrp="1"/>
          </p:cNvSpPr>
          <p:nvPr>
            <p:ph type="title"/>
          </p:nvPr>
        </p:nvSpPr>
        <p:spPr>
          <a:xfrm>
            <a:off x="0" y="0"/>
            <a:ext cx="9144000" cy="1143000"/>
          </a:xfrm>
        </p:spPr>
        <p:txBody>
          <a:bodyPr/>
          <a:lstStyle/>
          <a:p>
            <a:r>
              <a:rPr lang="en-US" sz="2900"/>
              <a:t>Which of the following best reflects your opinion about economic development on Superstition Vistas?</a:t>
            </a:r>
          </a:p>
        </p:txBody>
      </p:sp>
      <p:sp>
        <p:nvSpPr>
          <p:cNvPr id="3" name="TPAnswers"/>
          <p:cNvSpPr>
            <a:spLocks noGrp="1"/>
          </p:cNvSpPr>
          <p:nvPr>
            <p:ph type="body" idx="1"/>
            <p:custDataLst>
              <p:tags r:id="rId2"/>
            </p:custDataLst>
          </p:nvPr>
        </p:nvSpPr>
        <p:spPr>
          <a:xfrm>
            <a:off x="228600" y="1143000"/>
            <a:ext cx="4800600" cy="5257800"/>
          </a:xfrm>
        </p:spPr>
        <p:txBody>
          <a:bodyPr>
            <a:noAutofit/>
          </a:bodyPr>
          <a:lstStyle/>
          <a:p>
            <a:pPr marL="0" indent="0">
              <a:spcAft>
                <a:spcPts val="600"/>
              </a:spcAft>
              <a:buNone/>
            </a:pPr>
            <a:r>
              <a:rPr lang="en-US" sz="1800" dirty="0">
                <a:solidFill>
                  <a:srgbClr val="1E4649"/>
                </a:solidFill>
              </a:rPr>
              <a:t>It is not important for there to be lots of jobs on Superstition Vistas.  </a:t>
            </a:r>
            <a:r>
              <a:rPr lang="en-US" sz="1800" b="1" dirty="0">
                <a:solidFill>
                  <a:srgbClr val="1E4649"/>
                </a:solidFill>
              </a:rPr>
              <a:t>Jobs should be focused elsewhere </a:t>
            </a:r>
            <a:r>
              <a:rPr lang="en-US" sz="1800" dirty="0">
                <a:solidFill>
                  <a:srgbClr val="1E4649"/>
                </a:solidFill>
              </a:rPr>
              <a:t>in the region and it’s okay for Superstition Vistas to be a “bedroom community.”</a:t>
            </a:r>
          </a:p>
          <a:p>
            <a:pPr marL="0" indent="0">
              <a:spcAft>
                <a:spcPts val="600"/>
              </a:spcAft>
              <a:buNone/>
            </a:pPr>
            <a:r>
              <a:rPr lang="en-US" sz="1800" dirty="0">
                <a:solidFill>
                  <a:srgbClr val="1E4649"/>
                </a:solidFill>
              </a:rPr>
              <a:t>There should be a </a:t>
            </a:r>
            <a:r>
              <a:rPr lang="en-US" sz="1800" b="1" dirty="0">
                <a:solidFill>
                  <a:srgbClr val="1E4649"/>
                </a:solidFill>
              </a:rPr>
              <a:t>balance of jobs and housing </a:t>
            </a:r>
            <a:r>
              <a:rPr lang="en-US" sz="1800" dirty="0">
                <a:solidFill>
                  <a:srgbClr val="1E4649"/>
                </a:solidFill>
              </a:rPr>
              <a:t>in Superstition Vistas to limit commute distances.  Strong efforts should be made to attract economic catalysts, </a:t>
            </a:r>
            <a:r>
              <a:rPr lang="en-US" sz="1800" b="1" dirty="0">
                <a:solidFill>
                  <a:srgbClr val="1E4649"/>
                </a:solidFill>
              </a:rPr>
              <a:t>but not if it requires providing land or infrastructure at discounted costs.</a:t>
            </a:r>
          </a:p>
          <a:p>
            <a:pPr marL="0" indent="0">
              <a:spcAft>
                <a:spcPts val="600"/>
              </a:spcAft>
              <a:buNone/>
            </a:pPr>
            <a:r>
              <a:rPr lang="en-US" sz="1800" dirty="0">
                <a:solidFill>
                  <a:srgbClr val="1E4649"/>
                </a:solidFill>
              </a:rPr>
              <a:t>There should be a </a:t>
            </a:r>
            <a:r>
              <a:rPr lang="en-US" sz="1800" b="1" dirty="0">
                <a:solidFill>
                  <a:srgbClr val="1E4649"/>
                </a:solidFill>
              </a:rPr>
              <a:t>balance of jobs and housing </a:t>
            </a:r>
            <a:r>
              <a:rPr lang="en-US" sz="1800" dirty="0">
                <a:solidFill>
                  <a:srgbClr val="1E4649"/>
                </a:solidFill>
              </a:rPr>
              <a:t>in Superstition Vistas to limit commute distances.  Strong efforts should be made to attract economic catalysts.  </a:t>
            </a:r>
            <a:r>
              <a:rPr lang="en-US" sz="1800" b="1" dirty="0">
                <a:solidFill>
                  <a:srgbClr val="1E4649"/>
                </a:solidFill>
              </a:rPr>
              <a:t>Providing land or infrastructure to economic catalysts at discounted costs is okay if it enhances the overall financial return to Arizona’s school children.</a:t>
            </a:r>
          </a:p>
        </p:txBody>
      </p:sp>
      <p:graphicFrame>
        <p:nvGraphicFramePr>
          <p:cNvPr id="6" name="Chart 5"/>
          <p:cNvGraphicFramePr/>
          <p:nvPr/>
        </p:nvGraphicFramePr>
        <p:xfrm>
          <a:off x="4953000" y="1295400"/>
          <a:ext cx="4191000" cy="5334000"/>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7" name="TPQuestion"/>
          <p:cNvSpPr>
            <a:spLocks noGrp="1"/>
          </p:cNvSpPr>
          <p:nvPr>
            <p:ph type="title"/>
          </p:nvPr>
        </p:nvSpPr>
        <p:spPr>
          <a:xfrm>
            <a:off x="228600" y="0"/>
            <a:ext cx="8686800" cy="1143000"/>
          </a:xfrm>
        </p:spPr>
        <p:txBody>
          <a:bodyPr/>
          <a:lstStyle/>
          <a:p>
            <a:r>
              <a:rPr lang="en-US" sz="2800"/>
              <a:t>Which of the following do you feel is most important in planning the future of Superstition Vistas?</a:t>
            </a:r>
          </a:p>
        </p:txBody>
      </p:sp>
      <p:sp>
        <p:nvSpPr>
          <p:cNvPr id="3" name="TPAnswers"/>
          <p:cNvSpPr>
            <a:spLocks noGrp="1"/>
          </p:cNvSpPr>
          <p:nvPr>
            <p:ph type="body" idx="1"/>
            <p:custDataLst>
              <p:tags r:id="rId2"/>
            </p:custDataLst>
          </p:nvPr>
        </p:nvSpPr>
        <p:spPr>
          <a:xfrm>
            <a:off x="228600" y="1393825"/>
            <a:ext cx="4572000" cy="5006975"/>
          </a:xfrm>
        </p:spPr>
        <p:txBody>
          <a:bodyPr tIns="127000" bIns="127000">
            <a:noAutofit/>
          </a:bodyPr>
          <a:lstStyle/>
          <a:p>
            <a:pPr marL="0" indent="0">
              <a:spcBef>
                <a:spcPct val="0"/>
              </a:spcBef>
              <a:spcAft>
                <a:spcPts val="2400"/>
              </a:spcAft>
              <a:buNone/>
            </a:pPr>
            <a:r>
              <a:rPr lang="en-US" sz="1900" b="1" dirty="0" smtClean="0">
                <a:solidFill>
                  <a:srgbClr val="1E4649"/>
                </a:solidFill>
              </a:rPr>
              <a:t>Economic development</a:t>
            </a:r>
            <a:r>
              <a:rPr lang="en-US" sz="1900" dirty="0" smtClean="0">
                <a:solidFill>
                  <a:srgbClr val="1E4649"/>
                </a:solidFill>
              </a:rPr>
              <a:t>, high-paying jobs, and an appropriate jobs/housing balance.</a:t>
            </a:r>
          </a:p>
          <a:p>
            <a:pPr marL="0" indent="0">
              <a:spcBef>
                <a:spcPct val="0"/>
              </a:spcBef>
              <a:spcAft>
                <a:spcPts val="2400"/>
              </a:spcAft>
              <a:buNone/>
            </a:pPr>
            <a:r>
              <a:rPr lang="en-US" sz="1900" b="1" dirty="0" smtClean="0">
                <a:solidFill>
                  <a:srgbClr val="1E4649"/>
                </a:solidFill>
              </a:rPr>
              <a:t>Environmental performance </a:t>
            </a:r>
            <a:r>
              <a:rPr lang="en-US" sz="1900" dirty="0" smtClean="0">
                <a:solidFill>
                  <a:srgbClr val="1E4649"/>
                </a:solidFill>
              </a:rPr>
              <a:t>that protects open space, reduces carbon footprint and water use, etc.</a:t>
            </a:r>
          </a:p>
          <a:p>
            <a:pPr marL="0" indent="0">
              <a:spcBef>
                <a:spcPct val="0"/>
              </a:spcBef>
              <a:spcAft>
                <a:spcPts val="2400"/>
              </a:spcAft>
              <a:buNone/>
            </a:pPr>
            <a:r>
              <a:rPr lang="en-US" sz="1900" dirty="0" smtClean="0">
                <a:solidFill>
                  <a:srgbClr val="1E4649"/>
                </a:solidFill>
              </a:rPr>
              <a:t>A </a:t>
            </a:r>
            <a:r>
              <a:rPr lang="en-US" sz="1900" dirty="0">
                <a:solidFill>
                  <a:srgbClr val="1E4649"/>
                </a:solidFill>
              </a:rPr>
              <a:t>variety of </a:t>
            </a:r>
            <a:r>
              <a:rPr lang="en-US" sz="1900" b="1" dirty="0">
                <a:solidFill>
                  <a:srgbClr val="1E4649"/>
                </a:solidFill>
              </a:rPr>
              <a:t>transportation options </a:t>
            </a:r>
            <a:r>
              <a:rPr lang="en-US" sz="1900" dirty="0">
                <a:solidFill>
                  <a:srgbClr val="1E4649"/>
                </a:solidFill>
              </a:rPr>
              <a:t>(roads, public transportation, walking, biking, equestrian, etc.), reduced road congestion, and destinations close to home.</a:t>
            </a:r>
            <a:endParaRPr lang="en-US" sz="1900" dirty="0" smtClean="0">
              <a:solidFill>
                <a:srgbClr val="1E4649"/>
              </a:solidFill>
            </a:endParaRPr>
          </a:p>
          <a:p>
            <a:pPr marL="0" indent="0">
              <a:spcBef>
                <a:spcPct val="0"/>
              </a:spcBef>
              <a:spcAft>
                <a:spcPts val="2400"/>
              </a:spcAft>
              <a:buNone/>
            </a:pPr>
            <a:r>
              <a:rPr lang="en-US" sz="1900" dirty="0" smtClean="0">
                <a:solidFill>
                  <a:srgbClr val="1E4649"/>
                </a:solidFill>
              </a:rPr>
              <a:t>A </a:t>
            </a:r>
            <a:r>
              <a:rPr lang="en-US" sz="1900" dirty="0">
                <a:solidFill>
                  <a:srgbClr val="1E4649"/>
                </a:solidFill>
              </a:rPr>
              <a:t>density and </a:t>
            </a:r>
            <a:r>
              <a:rPr lang="en-US" sz="1900" b="1" dirty="0">
                <a:solidFill>
                  <a:srgbClr val="1E4649"/>
                </a:solidFill>
              </a:rPr>
              <a:t>mix of housing </a:t>
            </a:r>
            <a:r>
              <a:rPr lang="en-US" sz="1900" dirty="0">
                <a:solidFill>
                  <a:srgbClr val="1E4649"/>
                </a:solidFill>
              </a:rPr>
              <a:t>that reflects what people want and can afford</a:t>
            </a:r>
            <a:r>
              <a:rPr lang="en-US" sz="1900" dirty="0" smtClean="0">
                <a:solidFill>
                  <a:srgbClr val="1E4649"/>
                </a:solidFill>
              </a:rPr>
              <a:t>.</a:t>
            </a:r>
            <a:endParaRPr lang="en-US" sz="1900" dirty="0">
              <a:solidFill>
                <a:srgbClr val="1E4649"/>
              </a:solidFill>
            </a:endParaRPr>
          </a:p>
        </p:txBody>
      </p:sp>
      <p:graphicFrame>
        <p:nvGraphicFramePr>
          <p:cNvPr id="5" name="Chart 4"/>
          <p:cNvGraphicFramePr/>
          <p:nvPr/>
        </p:nvGraphicFramePr>
        <p:xfrm>
          <a:off x="4495800" y="1295400"/>
          <a:ext cx="4648200" cy="5562600"/>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1" name="TPQuestion"/>
          <p:cNvSpPr>
            <a:spLocks noGrp="1"/>
          </p:cNvSpPr>
          <p:nvPr>
            <p:ph type="title"/>
          </p:nvPr>
        </p:nvSpPr>
        <p:spPr>
          <a:xfrm>
            <a:off x="0" y="228600"/>
            <a:ext cx="9144000" cy="2239963"/>
          </a:xfrm>
        </p:spPr>
        <p:txBody>
          <a:bodyPr/>
          <a:lstStyle/>
          <a:p>
            <a:r>
              <a:rPr lang="en-US" sz="3100"/>
              <a:t>A preferred scenario will be created from elements of all the scenarios.  Which of the scenarios would you like to see most heavily emphasized because it best reflects the future you would like for your children and grandchildren?</a:t>
            </a:r>
          </a:p>
        </p:txBody>
      </p:sp>
      <p:graphicFrame>
        <p:nvGraphicFramePr>
          <p:cNvPr id="6" name="Chart 5"/>
          <p:cNvGraphicFramePr/>
          <p:nvPr/>
        </p:nvGraphicFramePr>
        <p:xfrm>
          <a:off x="304800" y="2514600"/>
          <a:ext cx="8534400" cy="4343400"/>
        </p:xfrm>
        <a:graphic>
          <a:graphicData uri="http://schemas.openxmlformats.org/drawingml/2006/chart">
            <c:chart xmlns:c="http://schemas.openxmlformats.org/drawingml/2006/chart" xmlns:r="http://schemas.openxmlformats.org/officeDocument/2006/relationships" r:id="rId3"/>
          </a:graphicData>
        </a:graphic>
      </p:graphicFrame>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362200"/>
            <a:ext cx="8229600" cy="1143000"/>
          </a:xfrm>
        </p:spPr>
        <p:txBody>
          <a:bodyPr/>
          <a:lstStyle/>
          <a:p>
            <a:r>
              <a:rPr lang="en-US"/>
              <a:t>Round 3</a:t>
            </a: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5" name="TPQuestion"/>
          <p:cNvSpPr>
            <a:spLocks noGrp="1"/>
          </p:cNvSpPr>
          <p:nvPr>
            <p:ph type="title"/>
          </p:nvPr>
        </p:nvSpPr>
        <p:spPr>
          <a:xfrm>
            <a:off x="0" y="381000"/>
            <a:ext cx="8991600" cy="1676400"/>
          </a:xfrm>
        </p:spPr>
        <p:txBody>
          <a:bodyPr/>
          <a:lstStyle/>
          <a:p>
            <a:r>
              <a:rPr lang="en-US" sz="2400"/>
              <a:t>Most of the benefits achieved in all of the scenarios—especially Scenarios B, C, and D—would require State Trust Land reform.  How strongly do you agree or disagree with the following statement:  </a:t>
            </a:r>
            <a:br>
              <a:rPr lang="en-US" sz="2400"/>
            </a:br>
            <a:r>
              <a:rPr lang="en-US" sz="2400" b="1"/>
              <a:t>The necessary types of reforms should be pursued in Arizona to allow for the benefits of these scenarios.</a:t>
            </a:r>
          </a:p>
        </p:txBody>
      </p:sp>
      <p:graphicFrame>
        <p:nvGraphicFramePr>
          <p:cNvPr id="6" name="Chart 5"/>
          <p:cNvGraphicFramePr/>
          <p:nvPr/>
        </p:nvGraphicFramePr>
        <p:xfrm>
          <a:off x="0" y="2362200"/>
          <a:ext cx="8763000" cy="4064000"/>
        </p:xfrm>
        <a:graphic>
          <a:graphicData uri="http://schemas.openxmlformats.org/drawingml/2006/chart">
            <c:chart xmlns:c="http://schemas.openxmlformats.org/drawingml/2006/chart" xmlns:r="http://schemas.openxmlformats.org/officeDocument/2006/relationships" r:id="rId3"/>
          </a:graphicData>
        </a:graphic>
      </p:graphicFrame>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9" name="TPQuestion"/>
          <p:cNvSpPr>
            <a:spLocks noGrp="1"/>
          </p:cNvSpPr>
          <p:nvPr>
            <p:ph type="title"/>
          </p:nvPr>
        </p:nvSpPr>
        <p:spPr/>
        <p:txBody>
          <a:bodyPr/>
          <a:lstStyle/>
          <a:p>
            <a:r>
              <a:rPr lang="en-US" sz="3000"/>
              <a:t>The scenarios all would require substantial expenditure for roads, commuter rail, and other transportation investments.  Which of the following best reflects your opinion?</a:t>
            </a:r>
          </a:p>
        </p:txBody>
      </p:sp>
      <p:sp>
        <p:nvSpPr>
          <p:cNvPr id="3" name="TPAnswers"/>
          <p:cNvSpPr>
            <a:spLocks noGrp="1"/>
          </p:cNvSpPr>
          <p:nvPr>
            <p:ph type="body" idx="1"/>
            <p:custDataLst>
              <p:tags r:id="rId2"/>
            </p:custDataLst>
          </p:nvPr>
        </p:nvSpPr>
        <p:spPr>
          <a:xfrm>
            <a:off x="152400" y="2027238"/>
            <a:ext cx="4495800" cy="4525962"/>
          </a:xfrm>
        </p:spPr>
        <p:txBody>
          <a:bodyPr>
            <a:noAutofit/>
          </a:bodyPr>
          <a:lstStyle/>
          <a:p>
            <a:pPr marL="0" indent="0">
              <a:spcAft>
                <a:spcPts val="1800"/>
              </a:spcAft>
              <a:buNone/>
            </a:pPr>
            <a:r>
              <a:rPr lang="en-US" sz="2200" dirty="0" smtClean="0">
                <a:solidFill>
                  <a:srgbClr val="1E4649"/>
                </a:solidFill>
              </a:rPr>
              <a:t>A </a:t>
            </a:r>
            <a:r>
              <a:rPr lang="en-US" sz="2200" dirty="0">
                <a:solidFill>
                  <a:srgbClr val="1E4649"/>
                </a:solidFill>
              </a:rPr>
              <a:t>mix of different road and public transportation investments is critical to preserve the quality of life in the Phoenix area.  Although there is a cost, the benefits outweigh the costs.</a:t>
            </a:r>
          </a:p>
          <a:p>
            <a:pPr marL="0" indent="0">
              <a:spcAft>
                <a:spcPts val="1800"/>
              </a:spcAft>
              <a:buNone/>
            </a:pPr>
            <a:r>
              <a:rPr lang="en-US" sz="2200" dirty="0">
                <a:solidFill>
                  <a:srgbClr val="1E4649"/>
                </a:solidFill>
              </a:rPr>
              <a:t>Investments should be made, but only in roads</a:t>
            </a:r>
            <a:r>
              <a:rPr lang="en-US" sz="2200" dirty="0" smtClean="0">
                <a:solidFill>
                  <a:srgbClr val="1E4649"/>
                </a:solidFill>
              </a:rPr>
              <a:t>.</a:t>
            </a:r>
          </a:p>
          <a:p>
            <a:pPr marL="0" indent="0">
              <a:spcAft>
                <a:spcPts val="1800"/>
              </a:spcAft>
              <a:buNone/>
            </a:pPr>
            <a:r>
              <a:rPr lang="en-US" sz="2200" dirty="0" smtClean="0">
                <a:solidFill>
                  <a:srgbClr val="1E4649"/>
                </a:solidFill>
              </a:rPr>
              <a:t>Don’t spend a dime.</a:t>
            </a:r>
          </a:p>
        </p:txBody>
      </p:sp>
      <p:graphicFrame>
        <p:nvGraphicFramePr>
          <p:cNvPr id="5" name="Chart 4"/>
          <p:cNvGraphicFramePr/>
          <p:nvPr/>
        </p:nvGraphicFramePr>
        <p:xfrm>
          <a:off x="4648200" y="2057400"/>
          <a:ext cx="4191000" cy="4800600"/>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TPQuestion"/>
          <p:cNvSpPr>
            <a:spLocks noGrp="1"/>
          </p:cNvSpPr>
          <p:nvPr>
            <p:ph type="title"/>
          </p:nvPr>
        </p:nvSpPr>
        <p:spPr>
          <a:xfrm>
            <a:off x="228600" y="304800"/>
            <a:ext cx="8686800" cy="1143000"/>
          </a:xfrm>
        </p:spPr>
        <p:txBody>
          <a:bodyPr/>
          <a:lstStyle/>
          <a:p>
            <a:r>
              <a:rPr lang="en-US" sz="3000"/>
              <a:t>We’ve invested a lot in thinking about the future of Arizona.  How important do you think this kind of planning and visioning is for the future of the state?</a:t>
            </a:r>
          </a:p>
        </p:txBody>
      </p:sp>
      <p:graphicFrame>
        <p:nvGraphicFramePr>
          <p:cNvPr id="6" name="Chart 5"/>
          <p:cNvGraphicFramePr/>
          <p:nvPr/>
        </p:nvGraphicFramePr>
        <p:xfrm>
          <a:off x="0" y="2362200"/>
          <a:ext cx="8763000" cy="4064000"/>
        </p:xfrm>
        <a:graphic>
          <a:graphicData uri="http://schemas.openxmlformats.org/drawingml/2006/chart">
            <c:chart xmlns:c="http://schemas.openxmlformats.org/drawingml/2006/chart" xmlns:r="http://schemas.openxmlformats.org/officeDocument/2006/relationships" r:id="rId3"/>
          </a:graphicData>
        </a:graphic>
      </p:graphicFrame>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362200"/>
            <a:ext cx="8229600" cy="1143000"/>
          </a:xfrm>
        </p:spPr>
        <p:txBody>
          <a:bodyPr/>
          <a:lstStyle/>
          <a:p>
            <a:r>
              <a:rPr lang="en-US"/>
              <a:t>Round 1</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1" name="TPQuestion"/>
          <p:cNvSpPr>
            <a:spLocks noGrp="1"/>
          </p:cNvSpPr>
          <p:nvPr>
            <p:ph type="title"/>
          </p:nvPr>
        </p:nvSpPr>
        <p:spPr/>
        <p:txBody>
          <a:bodyPr/>
          <a:lstStyle/>
          <a:p>
            <a:r>
              <a:rPr lang="en-US" sz="4000"/>
              <a:t>In which county do you live?</a:t>
            </a:r>
          </a:p>
        </p:txBody>
      </p:sp>
      <p:graphicFrame>
        <p:nvGraphicFramePr>
          <p:cNvPr id="6" name="Chart 5"/>
          <p:cNvGraphicFramePr/>
          <p:nvPr/>
        </p:nvGraphicFramePr>
        <p:xfrm>
          <a:off x="381000" y="1066800"/>
          <a:ext cx="8458200" cy="5181600"/>
        </p:xfrm>
        <a:graphic>
          <a:graphicData uri="http://schemas.openxmlformats.org/drawingml/2006/chart">
            <c:chart xmlns:c="http://schemas.openxmlformats.org/drawingml/2006/chart" xmlns:r="http://schemas.openxmlformats.org/officeDocument/2006/relationships" r:id="rId3"/>
          </a:graphicData>
        </a:graphic>
      </p:graphicFrame>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TPQuestion"/>
          <p:cNvSpPr>
            <a:spLocks noGrp="1"/>
          </p:cNvSpPr>
          <p:nvPr>
            <p:ph type="title"/>
          </p:nvPr>
        </p:nvSpPr>
        <p:spPr/>
        <p:txBody>
          <a:bodyPr/>
          <a:lstStyle/>
          <a:p>
            <a:r>
              <a:rPr lang="en-US" sz="4000"/>
              <a:t>How old are you?</a:t>
            </a:r>
          </a:p>
        </p:txBody>
      </p:sp>
      <p:graphicFrame>
        <p:nvGraphicFramePr>
          <p:cNvPr id="6" name="Chart 5"/>
          <p:cNvGraphicFramePr/>
          <p:nvPr/>
        </p:nvGraphicFramePr>
        <p:xfrm>
          <a:off x="381000" y="1397000"/>
          <a:ext cx="8458200" cy="4851400"/>
        </p:xfrm>
        <a:graphic>
          <a:graphicData uri="http://schemas.openxmlformats.org/drawingml/2006/chart">
            <c:chart xmlns:c="http://schemas.openxmlformats.org/drawingml/2006/chart" xmlns:r="http://schemas.openxmlformats.org/officeDocument/2006/relationships" r:id="rId3"/>
          </a:graphicData>
        </a:graphic>
      </p:graphicFrame>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9" name="TPQuestion"/>
          <p:cNvSpPr>
            <a:spLocks noGrp="1"/>
          </p:cNvSpPr>
          <p:nvPr>
            <p:ph type="title"/>
          </p:nvPr>
        </p:nvSpPr>
        <p:spPr>
          <a:xfrm>
            <a:off x="457200" y="0"/>
            <a:ext cx="8229600" cy="1143000"/>
          </a:xfrm>
        </p:spPr>
        <p:txBody>
          <a:bodyPr/>
          <a:lstStyle/>
          <a:p>
            <a:r>
              <a:rPr lang="en-US" sz="3600"/>
              <a:t>Which best describes who you represent?</a:t>
            </a:r>
          </a:p>
        </p:txBody>
      </p:sp>
      <p:graphicFrame>
        <p:nvGraphicFramePr>
          <p:cNvPr id="6" name="Chart 5"/>
          <p:cNvGraphicFramePr/>
          <p:nvPr/>
        </p:nvGraphicFramePr>
        <p:xfrm>
          <a:off x="304800" y="914400"/>
          <a:ext cx="8534400" cy="5410200"/>
        </p:xfrm>
        <a:graphic>
          <a:graphicData uri="http://schemas.openxmlformats.org/drawingml/2006/chart">
            <c:chart xmlns:c="http://schemas.openxmlformats.org/drawingml/2006/chart" xmlns:r="http://schemas.openxmlformats.org/officeDocument/2006/relationships" r:id="rId3"/>
          </a:graphicData>
        </a:graphic>
      </p:graphicFrame>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3" name="TPQuestion"/>
          <p:cNvSpPr>
            <a:spLocks noGrp="1"/>
          </p:cNvSpPr>
          <p:nvPr>
            <p:ph type="title"/>
          </p:nvPr>
        </p:nvSpPr>
        <p:spPr/>
        <p:txBody>
          <a:bodyPr/>
          <a:lstStyle/>
          <a:p>
            <a:r>
              <a:rPr lang="en-US" sz="3200" dirty="0"/>
              <a:t>Do you think that recent growth patterns—if continued—will preserve, enhance, or decrease the quality of life in Arizona? </a:t>
            </a:r>
          </a:p>
        </p:txBody>
      </p:sp>
      <p:graphicFrame>
        <p:nvGraphicFramePr>
          <p:cNvPr id="8" name="Chart 7"/>
          <p:cNvGraphicFramePr/>
          <p:nvPr/>
        </p:nvGraphicFramePr>
        <p:xfrm>
          <a:off x="1600200" y="2133600"/>
          <a:ext cx="6705600" cy="4140200"/>
        </p:xfrm>
        <a:graphic>
          <a:graphicData uri="http://schemas.openxmlformats.org/drawingml/2006/chart">
            <c:chart xmlns:c="http://schemas.openxmlformats.org/drawingml/2006/chart" xmlns:r="http://schemas.openxmlformats.org/officeDocument/2006/relationships" r:id="rId3"/>
          </a:graphicData>
        </a:graphic>
      </p:graphicFrame>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7" name="TPQuestion"/>
          <p:cNvSpPr>
            <a:spLocks noGrp="1"/>
          </p:cNvSpPr>
          <p:nvPr>
            <p:ph type="title"/>
          </p:nvPr>
        </p:nvSpPr>
        <p:spPr>
          <a:xfrm>
            <a:off x="228600" y="152400"/>
            <a:ext cx="8686800" cy="2286000"/>
          </a:xfrm>
        </p:spPr>
        <p:txBody>
          <a:bodyPr/>
          <a:lstStyle/>
          <a:p>
            <a:r>
              <a:rPr lang="en-US" sz="3200"/>
              <a:t>Do you think that population growth in Arizona has slowed down for good or do you believe that once the economic slow down is over, people will continue to move to Arizona as fast as they were before?</a:t>
            </a:r>
          </a:p>
        </p:txBody>
      </p:sp>
      <p:graphicFrame>
        <p:nvGraphicFramePr>
          <p:cNvPr id="6" name="Chart 5"/>
          <p:cNvGraphicFramePr/>
          <p:nvPr/>
        </p:nvGraphicFramePr>
        <p:xfrm>
          <a:off x="304800" y="2514600"/>
          <a:ext cx="8382000" cy="4064000"/>
        </p:xfrm>
        <a:graphic>
          <a:graphicData uri="http://schemas.openxmlformats.org/drawingml/2006/chart">
            <c:chart xmlns:c="http://schemas.openxmlformats.org/drawingml/2006/chart" xmlns:r="http://schemas.openxmlformats.org/officeDocument/2006/relationships" r:id="rId3"/>
          </a:graphicData>
        </a:graphic>
      </p:graphicFrame>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1" name="TPQuestion"/>
          <p:cNvSpPr>
            <a:spLocks noGrp="1"/>
          </p:cNvSpPr>
          <p:nvPr>
            <p:ph type="title"/>
          </p:nvPr>
        </p:nvSpPr>
        <p:spPr>
          <a:xfrm>
            <a:off x="457200" y="533400"/>
            <a:ext cx="8229600" cy="1143000"/>
          </a:xfrm>
        </p:spPr>
        <p:txBody>
          <a:bodyPr/>
          <a:lstStyle/>
          <a:p>
            <a:r>
              <a:rPr lang="en-US" sz="3200"/>
              <a:t>How important do you think it is that we consider the quality of life of our children and grandchildren in planning the future of Superstition Vistas?</a:t>
            </a:r>
          </a:p>
        </p:txBody>
      </p:sp>
      <p:graphicFrame>
        <p:nvGraphicFramePr>
          <p:cNvPr id="6" name="Chart 5"/>
          <p:cNvGraphicFramePr/>
          <p:nvPr/>
        </p:nvGraphicFramePr>
        <p:xfrm>
          <a:off x="381000" y="2209800"/>
          <a:ext cx="8153400" cy="4419600"/>
        </p:xfrm>
        <a:graphic>
          <a:graphicData uri="http://schemas.openxmlformats.org/drawingml/2006/chart">
            <c:chart xmlns:c="http://schemas.openxmlformats.org/drawingml/2006/chart" xmlns:r="http://schemas.openxmlformats.org/officeDocument/2006/relationships" r:id="rId3"/>
          </a:graphicData>
        </a:graphic>
      </p:graphicFrame>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362200"/>
            <a:ext cx="8229600" cy="1143000"/>
          </a:xfrm>
        </p:spPr>
        <p:txBody>
          <a:bodyPr/>
          <a:lstStyle/>
          <a:p>
            <a:r>
              <a:rPr lang="en-US"/>
              <a:t>Round 2</a:t>
            </a: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DELIMITERS" val="3.1"/>
</p:tagLst>
</file>

<file path=ppt/tags/tag1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ANSWERBULLETS" val="3"/>
  <p:tag name="OLDNUMANSWERS" val="3"/>
  <p:tag name="TEXTLENGTH" val="294"/>
  <p:tag name="FONTSIZE" val="24"/>
  <p:tag name="BULLETTYPE" val="ppBulletArabicPeriod"/>
  <p:tag name="ANSWERTEXT" val="Primarily single-family homes, similar to the mix in the Phoenix area today.&#10;A variety of single-family and multi-family homes, resulting in somewhat higher overall densities than current trends.&#10;Primarily multi-family dwellings, resulting in a much higher density than exists in Phoenix today."/>
</p:tagLst>
</file>

<file path=ppt/tags/tag1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SLIDEGUID" val="35674B3EDD9B4542999BD1393DEA6D55"/>
  <p:tag name="SLIDEID" val="35674B3EDD9B4542999BD1393DEA6D55"/>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Which of the following best reflects your willingness to pay for environmental benefits and energy efficiency improvements to buildings and homes."/>
  <p:tag name="ANSWERSALIAS" val="I am not willing to pay any extra money for more energy-efficient homes and businesses.|smicln|I am willing to pay a bit more if the extra initial cost pays for itself over a reasonable time period through energy cost savings.|smicln|Because of the environmental benefits, I’m willing to pay a moderate amount above what I can recoup through energy cost savings.|smicln|I’m willing to pay a significant amount in order to achieve substantial environmental benefits."/>
  <p:tag name="VALUES" val="No Value|smicln|No Value|smicln|No Value|smicln|No Value"/>
</p:tagLst>
</file>

<file path=ppt/tags/tag1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ANSWERBULLETS" val="3"/>
  <p:tag name="OLDNUMANSWERS" val="4"/>
  <p:tag name="TEXTLENGTH" val="444"/>
  <p:tag name="FONTSIZE" val="19"/>
  <p:tag name="BULLETTYPE" val="ppBulletArabicPeriod"/>
  <p:tag name="ANSWERTEXT" val="I am not willing to pay any extra money for more energy-efficient homes and businesses.&#10;I am willing to pay a bit more if the extra initial cost pays for itself over a reasonable time period through energy cost savings.&#10;Because of the environmental benefits, I’m willing to pay a moderate amount above what I can recoup through energy cost savings.&#10;I’m willing to pay a significant amount in order to achieve substantial environmental benefits."/>
</p:tagLst>
</file>

<file path=ppt/tags/tag1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SLIDEGUID" val="B7AED1A0E5C44647BE482B686DD832D0"/>
  <p:tag name="SLIDEID" val="B7AED1A0E5C44647BE482B686DD832D0"/>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Which of the following best reflects your opinion about economic development on Superstition Vistas?"/>
  <p:tag name="ANSWERSALIAS" val="It is not important for there to be lots of jobs on Superstition Vistas.  Jobs should be focused elsewhere in the region and it’s okay for Superstition Vistas to be a “bedroom community.”|smicln|There should be a balance of jobs and housing in Superstition Vistas to limit commute distances.  Strong efforts should be made to attract economic catalysts, but not if it requires providing land or infrastructure at discounted costs.|smicln|There should be a balance of jobs and housing in Superstition Vistas to limit commute distances.  Strong efforts should be made to attract economic catalysts.  Providing land or infrastructure to economic catalysts at discounted costs is okay if it enhances the overall financial return to Arizona’s school children."/>
  <p:tag name="VALUES" val="No Value|smicln|No Value|smicln|No Value"/>
</p:tagLst>
</file>

<file path=ppt/tags/tag1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ANSWERBULLETS" val="3"/>
  <p:tag name="OLDNUMANSWERS" val="3"/>
  <p:tag name="TEXTLENGTH" val="740"/>
  <p:tag name="FONTSIZE" val="18.5"/>
  <p:tag name="BULLETTYPE" val="ppBulletArabicPeriod"/>
  <p:tag name="ANSWERTEXT" val="It is not important for there to be lots of jobs on Superstition Vistas.  Jobs should be focused elsewhere in the region and it’s okay for Superstition Vistas to be a “bedroom community.”&#10;There should be a balance of jobs and housing in Superstition Vistas to limit commute distances.  Strong efforts should be made to attract economic catalysts, but not if it requires providing land or infrastructure at discounted costs.&#10;There should be a balance of jobs and housing in Superstition Vistas to limit commute distances.  Strong efforts should be made to attract economic catalysts.  Providing land or infrastructure to economic catalysts at discounted costs is okay if it enhances the overall financial return to Arizona’s school children."/>
</p:tagLst>
</file>

<file path=ppt/tags/tag1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SLIDEGUID" val="F4E4EB13500C4944AB9305B8FAC4A29E"/>
  <p:tag name="SLIDEID" val="F4E4EB13500C4944AB9305B8FAC4A29E"/>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Which of the following do you feel is most important in planning the future of Superstition Vistas?"/>
  <p:tag name="ANSWERSALIAS" val="A variety of transportation options (roads, public transportation, walking, biking, equestrian, etc.), reduced road congestion, and destinations close to home.|smicln|Economic development, high-paying jobs, and an appropriate jobs/housing balance.|smicln|A density and mix of housing that reflects what people want and can afford.|smicln|Environmental performance that protects open space, reduces carbon footprint and water use, etc."/>
  <p:tag name="VALUES" val="No Value|smicln|No Value|smicln|No Value|smicln|No Value"/>
</p:tagLst>
</file>

<file path=ppt/tags/tag1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ANSWERBULLETS" val="3"/>
  <p:tag name="OLDNUMANSWERS" val="4"/>
  <p:tag name="TEXTLENGTH" val="413"/>
  <p:tag name="FONTSIZE" val="22"/>
  <p:tag name="BULLETTYPE" val="ppBulletArabicPeriod"/>
  <p:tag name="ANSWERTEXT" val="A variety of transportation options (roads, public transportation, walking, biking, equestrian, etc.), reduced road congestion, and destinations close to home.&#10;Economic development, high-paying jobs, and an appropriate jobs/housing balance.&#10;A density and mix of housing that reflects what people want and can afford.&#10;Environmental performance that protects open space, reduces carbon footprint and water use, etc."/>
</p:tagLst>
</file>

<file path=ppt/tags/tag1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SLIDEGUID" val="CA13EF1EA87D4284B04B67764A38BAA1"/>
  <p:tag name="SLIDEID" val="CA13EF1EA87D4284B04B67764A38BAA1"/>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A preferred scenario will be created from elements of all the scenarios.  Which of the scenarios would you like to see most heavily emphasized because it best reflects the future you would like for your children and grandchildren?"/>
  <p:tag name="ANSWERSALIAS" val="A|smicln|B|smicln|C|smicln|D"/>
  <p:tag name="VALUES" val="No Value|smicln|No Value|smicln|No Value|smicln|No Value"/>
</p:tagLst>
</file>

<file path=ppt/tags/tag1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DELIMITERS" val="3.1"/>
</p:tagLst>
</file>

<file path=ppt/tags/tag1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SLIDEGUID" val="4A5D750D6D3E4C95940614BC99A982D0"/>
  <p:tag name="SLIDEID" val="4A5D750D6D3E4C95940614BC99A982D0"/>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Most of the benefits achieved in all of the scenarios—especially Scenarios B, C, and D—would require State Trust Land reform.  Should the necessary types of reforms be pursued in Arizona?"/>
  <p:tag name="ANSWERSALIAS" val="Strongly agree|smicln|Somewhat agree|smicln|Somewhat disagree|smicln|Strongly disagree"/>
  <p:tag name="VALUES" val="No Value|smicln|No Value|smicln|No Value|smicln|No Value"/>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SLIDEGUID" val="101F1C0896BA4AF88325AEE86AF5E818"/>
  <p:tag name="SLIDEID" val="101F1C0896BA4AF88325AEE86AF5E818"/>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In which county do you live?"/>
  <p:tag name="ANSWERSALIAS" val="Pinal|smicln|Maricopa|smicln|Pima|smicln|Other"/>
  <p:tag name="VALUES" val="No Value|smicln|No Value|smicln|No Value|smicln|No Value"/>
</p:tagLst>
</file>

<file path=ppt/tags/tag2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SLIDEGUID" val="30C8C22267E841C0ADEF62680391CD8A"/>
  <p:tag name="SLIDEID" val="30C8C22267E841C0ADEF62680391CD8A"/>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The scenarios all would require substantial expenditure for roads, commuter rail, and other transportation investments.  Which of the following best reflects your opinion?"/>
  <p:tag name="ANSWERSALIAS" val="Don’t spend a dime.|smicln|A mix of different road and public transportation investments is critical to preserve the quality of life in the Phoenix area.  Although there is a cost, the benefits outweigh the costs.|smicln|Investments should be made, but only in roads."/>
  <p:tag name="VALUES" val="No Value|smicln|No Value|smicln|No Value"/>
</p:tagLst>
</file>

<file path=ppt/tags/tag2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ANSWERBULLETS" val="3"/>
  <p:tag name="OLDNUMANSWERS" val="3"/>
  <p:tag name="TEXTLENGTH" val="253"/>
  <p:tag name="FONTSIZE" val="24"/>
  <p:tag name="BULLETTYPE" val="ppBulletArabicPeriod"/>
  <p:tag name="ANSWERTEXT" val="Don’t spend a dime.&#10;A mix of different road and public transportation investments is critical to preserve the quality of life in the Phoenix area.  Although there is a cost, the benefits outweigh the costs.&#10;Investments should be made, but only in roads."/>
</p:tagLst>
</file>

<file path=ppt/tags/tag2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SLIDEGUID" val="CE57262EBE414DB88C03FA4486CD76D5"/>
  <p:tag name="SLIDEID" val="CE57262EBE414DB88C03FA4486CD76D5"/>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We’ve invested a lot in thinking about the future of Arizona.  How important do you think this kind of planning and visioning is for the future of the state?"/>
  <p:tag name="ANSWERSALIAS" val="Absolutely essential|smicln|Very Important|smicln|Somewhat important|smicln|Not at all important"/>
  <p:tag name="VALUES" val="No Value|smicln|No Value|smicln|No Value|smicln|No Value"/>
</p:tagLst>
</file>

<file path=ppt/tags/tag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SLIDEGUID" val="9CADDB78CACE4222A06F960B23CCE994"/>
  <p:tag name="SLIDEID" val="9CADDB78CACE4222A06F960B23CCE994"/>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How old are you?"/>
  <p:tag name="ANSWERSALIAS" val="21 or younger|smicln|22 – 35|smicln|36 – 50|smicln|51 +"/>
  <p:tag name="VALUES" val="No Value|smicln|No Value|smicln|No Value|smicln|No Value"/>
</p:tagLst>
</file>

<file path=ppt/tags/tag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SLIDEGUID" val="C790C5F225CE483DBA21E9AAA13F016E"/>
  <p:tag name="SLIDEID" val="C790C5F225CE483DBA21E9AAA13F016E"/>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Which best describes who you represent?"/>
  <p:tag name="ANSWERSALIAS" val="Concerned citizen|smicln|Real Estate / Development|smicln|Other Business|smicln|Government"/>
  <p:tag name="VALUES" val="No Value|smicln|No Value|smicln|No Value|smicln|No Value"/>
</p:tagLst>
</file>

<file path=ppt/tags/tag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SLIDEGUID" val="5EBDD01D1C754BF494E53EC55354AD85"/>
  <p:tag name="SLIDEID" val="5EBDD01D1C754BF494E53EC55354AD85"/>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Do you think that recent growth patterns—if continued—will preserve, enhance, or decrease the quality of life in Arizona? "/>
  <p:tag name="ANSWERSALIAS" val="Preserve|smicln|Enhance|smicln|Decrease"/>
  <p:tag name="VALUES" val="No Value|smicln|No Value|smicln|No Value"/>
</p:tagLst>
</file>

<file path=ppt/tags/tag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SLIDEGUID" val="19E1FD79777447FCBB2D33AE546743C9"/>
  <p:tag name="SLIDEID" val="19E1FD79777447FCBB2D33AE546743C9"/>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Do you think that population growth in Arizona has slowed down for good or do you believe that once the economic slow down is over, people will continue to move to Arizona as fast as they were before?"/>
  <p:tag name="ANSWERSALIAS" val="Growth has slowed down for good|smicln|Growth will continue , but not as fast as before|smicln|Growth will continue as fast as before|smicln|I am not sure"/>
  <p:tag name="VALUES" val="No Value|smicln|No Value|smicln|No Value|smicln|No Value"/>
</p:tagLst>
</file>

<file path=ppt/tags/tag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SLIDEGUID" val="D2866857759544738FE6FCF6011D012F"/>
  <p:tag name="SLIDEID" val="D2866857759544738FE6FCF6011D012F"/>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How important do you think it is that we consider the quality of life of our children and grandchildren in planning the future of Superstition Vistas?"/>
  <p:tag name="ANSWERSALIAS" val="Very important|smicln|Somewhat important|smicln|Not important"/>
  <p:tag name="VALUES" val="No Value|smicln|No Value|smicln|No Value"/>
</p:tagLst>
</file>

<file path=ppt/tags/tag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DELIMITERS" val="3.1"/>
</p:tagLst>
</file>

<file path=ppt/tags/tag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SLIDEGUID" val="4F8F372C80314B70A36EF745B36D3392"/>
  <p:tag name="SLIDEID" val="4F8F372C80314B70A36EF745B36D3392"/>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Each of the scenarios has a different density and mix of housing.  Which of the following best reflects your opinion about the mix of housing that Superstition Vistas should include?"/>
  <p:tag name="ANSWERSALIAS" val="Primarily single-family homes, similar to the mix in the Phoenix area today.|smicln|A variety of single-family and multi-family homes, resulting in somewhat higher overall densities than current trends.|smicln|Primarily multi-family dwellings, resulting in a much higher density than exists in Phoenix today."/>
  <p:tag name="VALUES" val="No Value|smicln|No Value|smicln|No Value"/>
</p:tagLst>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Gill Sans MT"/>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1223</TotalTime>
  <Words>979</Words>
  <Application>Microsoft Office PowerPoint</Application>
  <PresentationFormat>On-screen Show (4:3)</PresentationFormat>
  <Paragraphs>141</Paragraphs>
  <Slides>18</Slides>
  <Notes>0</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1_Default Design</vt:lpstr>
      <vt:lpstr>Methodology</vt:lpstr>
      <vt:lpstr>Round 1</vt:lpstr>
      <vt:lpstr>In which county do you live?</vt:lpstr>
      <vt:lpstr>How old are you?</vt:lpstr>
      <vt:lpstr>Which best describes who you represent?</vt:lpstr>
      <vt:lpstr>Do you think that recent growth patterns—if continued—will preserve, enhance, or decrease the quality of life in Arizona? </vt:lpstr>
      <vt:lpstr>Do you think that population growth in Arizona has slowed down for good or do you believe that once the economic slow down is over, people will continue to move to Arizona as fast as they were before?</vt:lpstr>
      <vt:lpstr>How important do you think it is that we consider the quality of life of our children and grandchildren in planning the future of Superstition Vistas?</vt:lpstr>
      <vt:lpstr>Round 2</vt:lpstr>
      <vt:lpstr>Each of the scenarios has a different density and mix of housing.  Which of the following best reflects your opinion about the mix of housing that Superstition Vistas should include?</vt:lpstr>
      <vt:lpstr>Which of the following best reflects your willingness to pay for environmental benefits and energy efficiency improvements to buildings and homes?</vt:lpstr>
      <vt:lpstr>Which of the following best reflects your opinion about economic development on Superstition Vistas?</vt:lpstr>
      <vt:lpstr>Which of the following do you feel is most important in planning the future of Superstition Vistas?</vt:lpstr>
      <vt:lpstr>A preferred scenario will be created from elements of all the scenarios.  Which of the scenarios would you like to see most heavily emphasized because it best reflects the future you would like for your children and grandchildren?</vt:lpstr>
      <vt:lpstr>Round 3</vt:lpstr>
      <vt:lpstr>Most of the benefits achieved in all of the scenarios—especially Scenarios B, C, and D—would require State Trust Land reform.  How strongly do you agree or disagree with the following statement:   The necessary types of reforms should be pursued in Arizona to allow for the benefits of these scenarios.</vt:lpstr>
      <vt:lpstr>The scenarios all would require substantial expenditure for roads, commuter rail, and other transportation investments.  Which of the following best reflects your opinion?</vt:lpstr>
      <vt:lpstr>We’ve invested a lot in thinking about the future of Arizona.  How important do you think this kind of planning and visioning is for the future of the state?</vt:lpstr>
    </vt:vector>
  </TitlesOfParts>
  <Company>Grow Law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Round 1 - Instant Polling Training and Demographics</dc:title>
  <dc:creator>ari</dc:creator>
  <cp:lastModifiedBy>GRETCHEN COMEY</cp:lastModifiedBy>
  <cp:revision>26</cp:revision>
  <cp:lastPrinted>2009-10-06T12:04:22Z</cp:lastPrinted>
  <dcterms:created xsi:type="dcterms:W3CDTF">2009-10-27T18:58:46Z</dcterms:created>
  <dcterms:modified xsi:type="dcterms:W3CDTF">2009-10-27T19:13:19Z</dcterms:modified>
</cp:coreProperties>
</file>